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74" r:id="rId2"/>
    <p:sldId id="275" r:id="rId3"/>
    <p:sldId id="359" r:id="rId4"/>
    <p:sldId id="360" r:id="rId5"/>
    <p:sldId id="257" r:id="rId6"/>
    <p:sldId id="345" r:id="rId7"/>
    <p:sldId id="258" r:id="rId8"/>
    <p:sldId id="260" r:id="rId9"/>
    <p:sldId id="346" r:id="rId10"/>
    <p:sldId id="352" r:id="rId11"/>
    <p:sldId id="351" r:id="rId12"/>
    <p:sldId id="357" r:id="rId13"/>
    <p:sldId id="259" r:id="rId14"/>
    <p:sldId id="319" r:id="rId15"/>
    <p:sldId id="320" r:id="rId16"/>
    <p:sldId id="353" r:id="rId17"/>
    <p:sldId id="330" r:id="rId18"/>
    <p:sldId id="276" r:id="rId19"/>
    <p:sldId id="373" r:id="rId20"/>
    <p:sldId id="374" r:id="rId21"/>
    <p:sldId id="375" r:id="rId22"/>
    <p:sldId id="376" r:id="rId23"/>
    <p:sldId id="377" r:id="rId24"/>
    <p:sldId id="277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48" r:id="rId35"/>
    <p:sldId id="371" r:id="rId36"/>
    <p:sldId id="372" r:id="rId37"/>
    <p:sldId id="349" r:id="rId38"/>
    <p:sldId id="355" r:id="rId39"/>
    <p:sldId id="350" r:id="rId40"/>
    <p:sldId id="354" r:id="rId41"/>
    <p:sldId id="358" r:id="rId42"/>
    <p:sldId id="266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A677F-9A5F-4582-9465-9E916BF2C6A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31B37-4DA8-4D56-9F21-AC14CF1476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07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34D4-7744-4A3F-B8B1-68F03F15C29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707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707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707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707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707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707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70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707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34D4-7744-4A3F-B8B1-68F03F15C299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34D4-7744-4A3F-B8B1-68F03F15C299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0C10-EB2B-4C84-B03C-B6546EBB5D8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707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915886" y="1538514"/>
            <a:ext cx="8461829" cy="38898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2051049" y="1786940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POWERPOINT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2051049" y="2916455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TEMPLATE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051049" y="4833714"/>
            <a:ext cx="7843721" cy="324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3341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45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1"/>
          <p:cNvSpPr/>
          <p:nvPr userDrawn="1"/>
        </p:nvSpPr>
        <p:spPr>
          <a:xfrm rot="2603202">
            <a:off x="336606" y="165885"/>
            <a:ext cx="470229" cy="4702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  <p:sp>
        <p:nvSpPr>
          <p:cNvPr id="3" name="Line 9"/>
          <p:cNvSpPr>
            <a:spLocks noChangeShapeType="1"/>
          </p:cNvSpPr>
          <p:nvPr userDrawn="1"/>
        </p:nvSpPr>
        <p:spPr bwMode="auto">
          <a:xfrm>
            <a:off x="805839" y="695491"/>
            <a:ext cx="11387572" cy="0"/>
          </a:xfrm>
          <a:prstGeom prst="line">
            <a:avLst/>
          </a:prstGeom>
          <a:ln w="28575">
            <a:gradFill>
              <a:gsLst>
                <a:gs pos="0">
                  <a:schemeClr val="tx1">
                    <a:lumMod val="35000"/>
                    <a:lumOff val="6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21920" tIns="60961" rIns="121920" bIns="60961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 sz="32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13"/>
          <p:cNvSpPr/>
          <p:nvPr userDrawn="1"/>
        </p:nvSpPr>
        <p:spPr>
          <a:xfrm rot="2634344">
            <a:off x="551426" y="237849"/>
            <a:ext cx="410548" cy="410548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376585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94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418970" y="2093400"/>
            <a:ext cx="3326443" cy="204484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007890" y="2093400"/>
            <a:ext cx="3326443" cy="204484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1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36334" y="2093400"/>
            <a:ext cx="3326442" cy="204484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84761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7029450" y="298897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5245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96278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301210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7964654" y="342243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25494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835825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7054069" y="3126333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677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7029450" y="3801146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92249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100258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2230107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7964654" y="2640438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65293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875624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7029450" y="2176798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964654" y="3871076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1" name="文本占位符 15"/>
          <p:cNvSpPr>
            <a:spLocks noGrp="1"/>
          </p:cNvSpPr>
          <p:nvPr>
            <p:ph type="body" sz="quarter" idx="17"/>
          </p:nvPr>
        </p:nvSpPr>
        <p:spPr>
          <a:xfrm>
            <a:off x="7964654" y="4281407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9" hasCustomPrompt="1"/>
          </p:nvPr>
        </p:nvSpPr>
        <p:spPr>
          <a:xfrm>
            <a:off x="7054069" y="2314159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938507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897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7029450" y="298897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6463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97496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3001152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7964654" y="3411483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37674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848005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7029450" y="1770711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7029450" y="4207233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964654" y="183615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7"/>
          </p:nvPr>
        </p:nvSpPr>
        <p:spPr>
          <a:xfrm>
            <a:off x="7964654" y="224648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1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964654" y="422329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2" name="文本占位符 15"/>
          <p:cNvSpPr>
            <a:spLocks noGrp="1"/>
          </p:cNvSpPr>
          <p:nvPr>
            <p:ph type="body" sz="quarter" idx="19"/>
          </p:nvPr>
        </p:nvSpPr>
        <p:spPr>
          <a:xfrm>
            <a:off x="7964654" y="463362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3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126333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1908072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22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6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7054069" y="4344594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15"/>
          <p:cNvSpPr>
            <a:spLocks noGrp="1"/>
          </p:cNvSpPr>
          <p:nvPr>
            <p:ph type="body" sz="quarter" idx="24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497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7029450" y="163118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7029450" y="243163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7029450" y="4700146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204223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614554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473312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14345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7029450" y="1297375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7029450" y="3565889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7029450" y="5834405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7054069" y="300479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1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143473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9" hasCustomPrompt="1"/>
          </p:nvPr>
        </p:nvSpPr>
        <p:spPr>
          <a:xfrm>
            <a:off x="7054069" y="257199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703250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4837507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22" hasCustomPrompt="1"/>
          </p:nvPr>
        </p:nvSpPr>
        <p:spPr>
          <a:xfrm>
            <a:off x="7054069" y="597176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7964654" y="2453166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1" name="文本占位符 15"/>
          <p:cNvSpPr>
            <a:spLocks noGrp="1"/>
          </p:cNvSpPr>
          <p:nvPr>
            <p:ph type="body" sz="quarter" idx="24"/>
          </p:nvPr>
        </p:nvSpPr>
        <p:spPr>
          <a:xfrm>
            <a:off x="7964654" y="2863497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7964654" y="130263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26"/>
          </p:nvPr>
        </p:nvSpPr>
        <p:spPr>
          <a:xfrm>
            <a:off x="7964654" y="171296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40" name="文本占位符 15"/>
          <p:cNvSpPr>
            <a:spLocks noGrp="1"/>
          </p:cNvSpPr>
          <p:nvPr>
            <p:ph type="body" sz="quarter" idx="27" hasCustomPrompt="1"/>
          </p:nvPr>
        </p:nvSpPr>
        <p:spPr>
          <a:xfrm>
            <a:off x="7964654" y="3563669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41" name="文本占位符 15"/>
          <p:cNvSpPr>
            <a:spLocks noGrp="1"/>
          </p:cNvSpPr>
          <p:nvPr>
            <p:ph type="body" sz="quarter" idx="28"/>
          </p:nvPr>
        </p:nvSpPr>
        <p:spPr>
          <a:xfrm>
            <a:off x="7964654" y="3974000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42" name="文本占位符 15"/>
          <p:cNvSpPr>
            <a:spLocks noGrp="1"/>
          </p:cNvSpPr>
          <p:nvPr>
            <p:ph type="body" sz="quarter" idx="29" hasCustomPrompt="1"/>
          </p:nvPr>
        </p:nvSpPr>
        <p:spPr>
          <a:xfrm>
            <a:off x="7964654" y="585365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43" name="文本占位符 15"/>
          <p:cNvSpPr>
            <a:spLocks noGrp="1"/>
          </p:cNvSpPr>
          <p:nvPr>
            <p:ph type="body" sz="quarter" idx="30"/>
          </p:nvPr>
        </p:nvSpPr>
        <p:spPr>
          <a:xfrm>
            <a:off x="7964654" y="6263986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36362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476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942096" y="3632985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POWERPOINT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42096" y="4853670"/>
            <a:ext cx="7843721" cy="9645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TEMPLATE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942096" y="5909372"/>
            <a:ext cx="7843721" cy="324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4639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同侧角的矩形 3"/>
          <p:cNvSpPr/>
          <p:nvPr userDrawn="1"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853240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同侧角的矩形 3"/>
          <p:cNvSpPr/>
          <p:nvPr userDrawn="1"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85411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剪去同侧角的矩形 2"/>
          <p:cNvSpPr/>
          <p:nvPr userDrawn="1"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3738681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66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386255" y="1857114"/>
            <a:ext cx="7843721" cy="1129515"/>
          </a:xfrm>
        </p:spPr>
        <p:txBody>
          <a:bodyPr/>
          <a:lstStyle/>
          <a:p>
            <a:r>
              <a:rPr kumimoji="1" lang="zh-CN" altLang="en-US" dirty="0">
                <a:latin typeface="汉仪李国兴行楷W" panose="00020600040101010101" pitchFamily="18" charset="-122"/>
                <a:ea typeface="汉仪李国兴行楷W" panose="00020600040101010101"/>
              </a:rPr>
              <a:t>最终答辩</a:t>
            </a:r>
          </a:p>
        </p:txBody>
      </p:sp>
      <p:sp>
        <p:nvSpPr>
          <p:cNvPr id="15" name="Sev01">
            <a:extLst>
              <a:ext uri="{FF2B5EF4-FFF2-40B4-BE49-F238E27FC236}">
                <a16:creationId xmlns:a16="http://schemas.microsoft.com/office/drawing/2014/main" id="{FA7F0BE1-1336-4B90-BC15-DA00F2A14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8288" y="5492751"/>
            <a:ext cx="1225550" cy="12255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rgbClr val="F2F2F2"/>
            </a:solidFill>
            <a:miter lim="800000"/>
          </a:ln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300" b="0" i="0" u="none" strike="noStrike" kern="1200" cap="none" spc="0" normalizeH="0" baseline="0" noProof="0">
              <a:ln>
                <a:noFill/>
              </a:ln>
              <a:solidFill>
                <a:srgbClr val="7F6000"/>
              </a:solidFill>
              <a:effectLst/>
              <a:uLnTx/>
              <a:uFillTx/>
              <a:latin typeface="FontAwesome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Sev02">
            <a:extLst>
              <a:ext uri="{FF2B5EF4-FFF2-40B4-BE49-F238E27FC236}">
                <a16:creationId xmlns:a16="http://schemas.microsoft.com/office/drawing/2014/main" id="{557D5979-C2C3-4E24-B198-DF915836D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551" y="5492751"/>
            <a:ext cx="1225550" cy="12255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rgbClr val="F2F2F2"/>
            </a:solidFill>
            <a:miter lim="800000"/>
          </a:ln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7900" b="0" i="0" u="none" strike="noStrike" kern="1200" cap="none" spc="0" normalizeH="0" baseline="0" noProof="0">
              <a:ln>
                <a:noFill/>
              </a:ln>
              <a:solidFill>
                <a:srgbClr val="9F001A"/>
              </a:solidFill>
              <a:effectLst/>
              <a:uLnTx/>
              <a:uFillTx/>
              <a:latin typeface="FontAwesome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Sev03">
            <a:extLst>
              <a:ext uri="{FF2B5EF4-FFF2-40B4-BE49-F238E27FC236}">
                <a16:creationId xmlns:a16="http://schemas.microsoft.com/office/drawing/2014/main" id="{D20421D8-7BA7-4DA4-898B-D76A53CAA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4813" y="5492751"/>
            <a:ext cx="1225550" cy="12255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rgbClr val="F2F2F2"/>
            </a:solidFill>
            <a:miter lim="800000"/>
          </a:ln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300" b="0" i="0" u="none" strike="noStrike" kern="1200" cap="none" spc="0" normalizeH="0" baseline="0" noProof="0">
              <a:ln>
                <a:noFill/>
              </a:ln>
              <a:solidFill>
                <a:srgbClr val="156156"/>
              </a:solidFill>
              <a:effectLst/>
              <a:uLnTx/>
              <a:uFillTx/>
              <a:latin typeface="FontAwesome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Sev04">
            <a:extLst>
              <a:ext uri="{FF2B5EF4-FFF2-40B4-BE49-F238E27FC236}">
                <a16:creationId xmlns:a16="http://schemas.microsoft.com/office/drawing/2014/main" id="{00A783FC-F98D-4D3E-98E8-EF53E6280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7201" y="5492751"/>
            <a:ext cx="1225550" cy="12255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rgbClr val="F2F2F2"/>
            </a:solidFill>
            <a:miter lim="800000"/>
          </a:ln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300" b="0" i="0" u="none" strike="noStrike" kern="1200" cap="none" spc="0" normalizeH="0" baseline="0" noProof="0">
              <a:ln>
                <a:noFill/>
              </a:ln>
              <a:solidFill>
                <a:srgbClr val="126B7C"/>
              </a:solidFill>
              <a:effectLst/>
              <a:uLnTx/>
              <a:uFillTx/>
              <a:latin typeface="FontAwesome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42">
            <a:extLst>
              <a:ext uri="{FF2B5EF4-FFF2-40B4-BE49-F238E27FC236}">
                <a16:creationId xmlns:a16="http://schemas.microsoft.com/office/drawing/2014/main" id="{4238E0D6-9303-4099-83FF-B9F7F9B49A73}"/>
              </a:ext>
            </a:extLst>
          </p:cNvPr>
          <p:cNvSpPr>
            <a:spLocks noEditPoints="1"/>
          </p:cNvSpPr>
          <p:nvPr/>
        </p:nvSpPr>
        <p:spPr bwMode="auto">
          <a:xfrm>
            <a:off x="6975475" y="5885657"/>
            <a:ext cx="511175" cy="439738"/>
          </a:xfrm>
          <a:custGeom>
            <a:avLst/>
            <a:gdLst>
              <a:gd name="T0" fmla="*/ 73 w 73"/>
              <a:gd name="T1" fmla="*/ 47 h 63"/>
              <a:gd name="T2" fmla="*/ 67 w 73"/>
              <a:gd name="T3" fmla="*/ 53 h 63"/>
              <a:gd name="T4" fmla="*/ 46 w 73"/>
              <a:gd name="T5" fmla="*/ 53 h 63"/>
              <a:gd name="T6" fmla="*/ 48 w 73"/>
              <a:gd name="T7" fmla="*/ 60 h 63"/>
              <a:gd name="T8" fmla="*/ 46 w 73"/>
              <a:gd name="T9" fmla="*/ 63 h 63"/>
              <a:gd name="T10" fmla="*/ 26 w 73"/>
              <a:gd name="T11" fmla="*/ 63 h 63"/>
              <a:gd name="T12" fmla="*/ 24 w 73"/>
              <a:gd name="T13" fmla="*/ 60 h 63"/>
              <a:gd name="T14" fmla="*/ 26 w 73"/>
              <a:gd name="T15" fmla="*/ 53 h 63"/>
              <a:gd name="T16" fmla="*/ 6 w 73"/>
              <a:gd name="T17" fmla="*/ 53 h 63"/>
              <a:gd name="T18" fmla="*/ 0 w 73"/>
              <a:gd name="T19" fmla="*/ 47 h 63"/>
              <a:gd name="T20" fmla="*/ 0 w 73"/>
              <a:gd name="T21" fmla="*/ 6 h 63"/>
              <a:gd name="T22" fmla="*/ 6 w 73"/>
              <a:gd name="T23" fmla="*/ 0 h 63"/>
              <a:gd name="T24" fmla="*/ 67 w 73"/>
              <a:gd name="T25" fmla="*/ 0 h 63"/>
              <a:gd name="T26" fmla="*/ 73 w 73"/>
              <a:gd name="T27" fmla="*/ 6 h 63"/>
              <a:gd name="T28" fmla="*/ 73 w 73"/>
              <a:gd name="T29" fmla="*/ 47 h 63"/>
              <a:gd name="T30" fmla="*/ 68 w 73"/>
              <a:gd name="T31" fmla="*/ 6 h 63"/>
              <a:gd name="T32" fmla="*/ 67 w 73"/>
              <a:gd name="T33" fmla="*/ 5 h 63"/>
              <a:gd name="T34" fmla="*/ 6 w 73"/>
              <a:gd name="T35" fmla="*/ 5 h 63"/>
              <a:gd name="T36" fmla="*/ 5 w 73"/>
              <a:gd name="T37" fmla="*/ 6 h 63"/>
              <a:gd name="T38" fmla="*/ 5 w 73"/>
              <a:gd name="T39" fmla="*/ 37 h 63"/>
              <a:gd name="T40" fmla="*/ 6 w 73"/>
              <a:gd name="T41" fmla="*/ 39 h 63"/>
              <a:gd name="T42" fmla="*/ 67 w 73"/>
              <a:gd name="T43" fmla="*/ 39 h 63"/>
              <a:gd name="T44" fmla="*/ 68 w 73"/>
              <a:gd name="T45" fmla="*/ 37 h 63"/>
              <a:gd name="T46" fmla="*/ 68 w 73"/>
              <a:gd name="T47" fmla="*/ 6 h 6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73"/>
              <a:gd name="T73" fmla="*/ 0 h 63"/>
              <a:gd name="T74" fmla="*/ 73 w 73"/>
              <a:gd name="T75" fmla="*/ 63 h 63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86">
            <a:extLst>
              <a:ext uri="{FF2B5EF4-FFF2-40B4-BE49-F238E27FC236}">
                <a16:creationId xmlns:a16="http://schemas.microsoft.com/office/drawing/2014/main" id="{42AD6B78-3137-4F58-B592-988A8E9FF04B}"/>
              </a:ext>
            </a:extLst>
          </p:cNvPr>
          <p:cNvSpPr>
            <a:spLocks noEditPoints="1"/>
          </p:cNvSpPr>
          <p:nvPr/>
        </p:nvSpPr>
        <p:spPr bwMode="auto">
          <a:xfrm>
            <a:off x="8394701" y="5811045"/>
            <a:ext cx="349250" cy="588962"/>
          </a:xfrm>
          <a:custGeom>
            <a:avLst/>
            <a:gdLst>
              <a:gd name="T0" fmla="*/ 29 w 29"/>
              <a:gd name="T1" fmla="*/ 44 h 49"/>
              <a:gd name="T2" fmla="*/ 24 w 29"/>
              <a:gd name="T3" fmla="*/ 49 h 49"/>
              <a:gd name="T4" fmla="*/ 5 w 29"/>
              <a:gd name="T5" fmla="*/ 49 h 49"/>
              <a:gd name="T6" fmla="*/ 0 w 29"/>
              <a:gd name="T7" fmla="*/ 44 h 49"/>
              <a:gd name="T8" fmla="*/ 0 w 29"/>
              <a:gd name="T9" fmla="*/ 5 h 49"/>
              <a:gd name="T10" fmla="*/ 5 w 29"/>
              <a:gd name="T11" fmla="*/ 0 h 49"/>
              <a:gd name="T12" fmla="*/ 24 w 29"/>
              <a:gd name="T13" fmla="*/ 0 h 49"/>
              <a:gd name="T14" fmla="*/ 29 w 29"/>
              <a:gd name="T15" fmla="*/ 5 h 49"/>
              <a:gd name="T16" fmla="*/ 29 w 29"/>
              <a:gd name="T17" fmla="*/ 44 h 49"/>
              <a:gd name="T18" fmla="*/ 25 w 29"/>
              <a:gd name="T19" fmla="*/ 11 h 49"/>
              <a:gd name="T20" fmla="*/ 24 w 29"/>
              <a:gd name="T21" fmla="*/ 10 h 49"/>
              <a:gd name="T22" fmla="*/ 5 w 29"/>
              <a:gd name="T23" fmla="*/ 10 h 49"/>
              <a:gd name="T24" fmla="*/ 3 w 29"/>
              <a:gd name="T25" fmla="*/ 11 h 49"/>
              <a:gd name="T26" fmla="*/ 3 w 29"/>
              <a:gd name="T27" fmla="*/ 38 h 49"/>
              <a:gd name="T28" fmla="*/ 5 w 29"/>
              <a:gd name="T29" fmla="*/ 39 h 49"/>
              <a:gd name="T30" fmla="*/ 24 w 29"/>
              <a:gd name="T31" fmla="*/ 39 h 49"/>
              <a:gd name="T32" fmla="*/ 25 w 29"/>
              <a:gd name="T33" fmla="*/ 38 h 49"/>
              <a:gd name="T34" fmla="*/ 25 w 29"/>
              <a:gd name="T35" fmla="*/ 11 h 49"/>
              <a:gd name="T36" fmla="*/ 17 w 29"/>
              <a:gd name="T37" fmla="*/ 5 h 49"/>
              <a:gd name="T38" fmla="*/ 11 w 29"/>
              <a:gd name="T39" fmla="*/ 5 h 49"/>
              <a:gd name="T40" fmla="*/ 11 w 29"/>
              <a:gd name="T41" fmla="*/ 6 h 49"/>
              <a:gd name="T42" fmla="*/ 11 w 29"/>
              <a:gd name="T43" fmla="*/ 6 h 49"/>
              <a:gd name="T44" fmla="*/ 17 w 29"/>
              <a:gd name="T45" fmla="*/ 6 h 49"/>
              <a:gd name="T46" fmla="*/ 18 w 29"/>
              <a:gd name="T47" fmla="*/ 6 h 49"/>
              <a:gd name="T48" fmla="*/ 17 w 29"/>
              <a:gd name="T49" fmla="*/ 5 h 49"/>
              <a:gd name="T50" fmla="*/ 14 w 29"/>
              <a:gd name="T51" fmla="*/ 41 h 49"/>
              <a:gd name="T52" fmla="*/ 11 w 29"/>
              <a:gd name="T53" fmla="*/ 44 h 49"/>
              <a:gd name="T54" fmla="*/ 14 w 29"/>
              <a:gd name="T55" fmla="*/ 47 h 49"/>
              <a:gd name="T56" fmla="*/ 17 w 29"/>
              <a:gd name="T57" fmla="*/ 44 h 49"/>
              <a:gd name="T58" fmla="*/ 14 w 29"/>
              <a:gd name="T59" fmla="*/ 41 h 4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29"/>
              <a:gd name="T91" fmla="*/ 0 h 49"/>
              <a:gd name="T92" fmla="*/ 29 w 29"/>
              <a:gd name="T93" fmla="*/ 49 h 49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Freeform 178">
            <a:extLst>
              <a:ext uri="{FF2B5EF4-FFF2-40B4-BE49-F238E27FC236}">
                <a16:creationId xmlns:a16="http://schemas.microsoft.com/office/drawing/2014/main" id="{1AC0F066-EB20-4B76-B71C-71F3D0A5E9A8}"/>
              </a:ext>
            </a:extLst>
          </p:cNvPr>
          <p:cNvSpPr>
            <a:spLocks noEditPoints="1"/>
          </p:cNvSpPr>
          <p:nvPr/>
        </p:nvSpPr>
        <p:spPr bwMode="auto">
          <a:xfrm>
            <a:off x="9802020" y="5912645"/>
            <a:ext cx="511175" cy="385762"/>
          </a:xfrm>
          <a:custGeom>
            <a:avLst/>
            <a:gdLst>
              <a:gd name="T0" fmla="*/ 158 w 158"/>
              <a:gd name="T1" fmla="*/ 119 h 119"/>
              <a:gd name="T2" fmla="*/ 0 w 158"/>
              <a:gd name="T3" fmla="*/ 119 h 119"/>
              <a:gd name="T4" fmla="*/ 0 w 158"/>
              <a:gd name="T5" fmla="*/ 0 h 119"/>
              <a:gd name="T6" fmla="*/ 9 w 158"/>
              <a:gd name="T7" fmla="*/ 0 h 119"/>
              <a:gd name="T8" fmla="*/ 9 w 158"/>
              <a:gd name="T9" fmla="*/ 108 h 119"/>
              <a:gd name="T10" fmla="*/ 158 w 158"/>
              <a:gd name="T11" fmla="*/ 108 h 119"/>
              <a:gd name="T12" fmla="*/ 158 w 158"/>
              <a:gd name="T13" fmla="*/ 119 h 119"/>
              <a:gd name="T14" fmla="*/ 50 w 158"/>
              <a:gd name="T15" fmla="*/ 99 h 119"/>
              <a:gd name="T16" fmla="*/ 29 w 158"/>
              <a:gd name="T17" fmla="*/ 99 h 119"/>
              <a:gd name="T18" fmla="*/ 29 w 158"/>
              <a:gd name="T19" fmla="*/ 60 h 119"/>
              <a:gd name="T20" fmla="*/ 50 w 158"/>
              <a:gd name="T21" fmla="*/ 60 h 119"/>
              <a:gd name="T22" fmla="*/ 50 w 158"/>
              <a:gd name="T23" fmla="*/ 99 h 119"/>
              <a:gd name="T24" fmla="*/ 78 w 158"/>
              <a:gd name="T25" fmla="*/ 99 h 119"/>
              <a:gd name="T26" fmla="*/ 59 w 158"/>
              <a:gd name="T27" fmla="*/ 99 h 119"/>
              <a:gd name="T28" fmla="*/ 59 w 158"/>
              <a:gd name="T29" fmla="*/ 19 h 119"/>
              <a:gd name="T30" fmla="*/ 78 w 158"/>
              <a:gd name="T31" fmla="*/ 19 h 119"/>
              <a:gd name="T32" fmla="*/ 78 w 158"/>
              <a:gd name="T33" fmla="*/ 99 h 119"/>
              <a:gd name="T34" fmla="*/ 109 w 158"/>
              <a:gd name="T35" fmla="*/ 99 h 119"/>
              <a:gd name="T36" fmla="*/ 89 w 158"/>
              <a:gd name="T37" fmla="*/ 99 h 119"/>
              <a:gd name="T38" fmla="*/ 89 w 158"/>
              <a:gd name="T39" fmla="*/ 39 h 119"/>
              <a:gd name="T40" fmla="*/ 109 w 158"/>
              <a:gd name="T41" fmla="*/ 39 h 119"/>
              <a:gd name="T42" fmla="*/ 109 w 158"/>
              <a:gd name="T43" fmla="*/ 99 h 119"/>
              <a:gd name="T44" fmla="*/ 139 w 158"/>
              <a:gd name="T45" fmla="*/ 99 h 119"/>
              <a:gd name="T46" fmla="*/ 119 w 158"/>
              <a:gd name="T47" fmla="*/ 99 h 119"/>
              <a:gd name="T48" fmla="*/ 119 w 158"/>
              <a:gd name="T49" fmla="*/ 11 h 119"/>
              <a:gd name="T50" fmla="*/ 139 w 158"/>
              <a:gd name="T51" fmla="*/ 11 h 119"/>
              <a:gd name="T52" fmla="*/ 139 w 158"/>
              <a:gd name="T53" fmla="*/ 99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58"/>
              <a:gd name="T82" fmla="*/ 0 h 119"/>
              <a:gd name="T83" fmla="*/ 158 w 158"/>
              <a:gd name="T84" fmla="*/ 119 h 119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Freeform 52">
            <a:extLst>
              <a:ext uri="{FF2B5EF4-FFF2-40B4-BE49-F238E27FC236}">
                <a16:creationId xmlns:a16="http://schemas.microsoft.com/office/drawing/2014/main" id="{2C2169D2-078E-400A-84C9-D6F0737A4BF0}"/>
              </a:ext>
            </a:extLst>
          </p:cNvPr>
          <p:cNvSpPr>
            <a:spLocks noEditPoints="1"/>
          </p:cNvSpPr>
          <p:nvPr/>
        </p:nvSpPr>
        <p:spPr bwMode="auto">
          <a:xfrm>
            <a:off x="11027570" y="5853113"/>
            <a:ext cx="469900" cy="504825"/>
          </a:xfrm>
          <a:custGeom>
            <a:avLst/>
            <a:gdLst>
              <a:gd name="T0" fmla="*/ 67 w 67"/>
              <a:gd name="T1" fmla="*/ 67 h 72"/>
              <a:gd name="T2" fmla="*/ 61 w 67"/>
              <a:gd name="T3" fmla="*/ 72 h 72"/>
              <a:gd name="T4" fmla="*/ 5 w 67"/>
              <a:gd name="T5" fmla="*/ 72 h 72"/>
              <a:gd name="T6" fmla="*/ 0 w 67"/>
              <a:gd name="T7" fmla="*/ 67 h 72"/>
              <a:gd name="T8" fmla="*/ 0 w 67"/>
              <a:gd name="T9" fmla="*/ 16 h 72"/>
              <a:gd name="T10" fmla="*/ 5 w 67"/>
              <a:gd name="T11" fmla="*/ 11 h 72"/>
              <a:gd name="T12" fmla="*/ 10 w 67"/>
              <a:gd name="T13" fmla="*/ 11 h 72"/>
              <a:gd name="T14" fmla="*/ 10 w 67"/>
              <a:gd name="T15" fmla="*/ 7 h 72"/>
              <a:gd name="T16" fmla="*/ 16 w 67"/>
              <a:gd name="T17" fmla="*/ 0 h 72"/>
              <a:gd name="T18" fmla="*/ 19 w 67"/>
              <a:gd name="T19" fmla="*/ 0 h 72"/>
              <a:gd name="T20" fmla="*/ 25 w 67"/>
              <a:gd name="T21" fmla="*/ 7 h 72"/>
              <a:gd name="T22" fmla="*/ 25 w 67"/>
              <a:gd name="T23" fmla="*/ 11 h 72"/>
              <a:gd name="T24" fmla="*/ 41 w 67"/>
              <a:gd name="T25" fmla="*/ 11 h 72"/>
              <a:gd name="T26" fmla="*/ 41 w 67"/>
              <a:gd name="T27" fmla="*/ 7 h 72"/>
              <a:gd name="T28" fmla="*/ 47 w 67"/>
              <a:gd name="T29" fmla="*/ 0 h 72"/>
              <a:gd name="T30" fmla="*/ 50 w 67"/>
              <a:gd name="T31" fmla="*/ 0 h 72"/>
              <a:gd name="T32" fmla="*/ 56 w 67"/>
              <a:gd name="T33" fmla="*/ 7 h 72"/>
              <a:gd name="T34" fmla="*/ 56 w 67"/>
              <a:gd name="T35" fmla="*/ 11 h 72"/>
              <a:gd name="T36" fmla="*/ 61 w 67"/>
              <a:gd name="T37" fmla="*/ 11 h 72"/>
              <a:gd name="T38" fmla="*/ 67 w 67"/>
              <a:gd name="T39" fmla="*/ 16 h 72"/>
              <a:gd name="T40" fmla="*/ 67 w 67"/>
              <a:gd name="T41" fmla="*/ 67 h 72"/>
              <a:gd name="T42" fmla="*/ 61 w 67"/>
              <a:gd name="T43" fmla="*/ 67 h 72"/>
              <a:gd name="T44" fmla="*/ 61 w 67"/>
              <a:gd name="T45" fmla="*/ 26 h 72"/>
              <a:gd name="T46" fmla="*/ 5 w 67"/>
              <a:gd name="T47" fmla="*/ 26 h 72"/>
              <a:gd name="T48" fmla="*/ 5 w 67"/>
              <a:gd name="T49" fmla="*/ 67 h 72"/>
              <a:gd name="T50" fmla="*/ 61 w 67"/>
              <a:gd name="T51" fmla="*/ 67 h 72"/>
              <a:gd name="T52" fmla="*/ 20 w 67"/>
              <a:gd name="T53" fmla="*/ 7 h 72"/>
              <a:gd name="T54" fmla="*/ 19 w 67"/>
              <a:gd name="T55" fmla="*/ 5 h 72"/>
              <a:gd name="T56" fmla="*/ 16 w 67"/>
              <a:gd name="T57" fmla="*/ 5 h 72"/>
              <a:gd name="T58" fmla="*/ 15 w 67"/>
              <a:gd name="T59" fmla="*/ 7 h 72"/>
              <a:gd name="T60" fmla="*/ 15 w 67"/>
              <a:gd name="T61" fmla="*/ 18 h 72"/>
              <a:gd name="T62" fmla="*/ 16 w 67"/>
              <a:gd name="T63" fmla="*/ 20 h 72"/>
              <a:gd name="T64" fmla="*/ 19 w 67"/>
              <a:gd name="T65" fmla="*/ 20 h 72"/>
              <a:gd name="T66" fmla="*/ 20 w 67"/>
              <a:gd name="T67" fmla="*/ 18 h 72"/>
              <a:gd name="T68" fmla="*/ 20 w 67"/>
              <a:gd name="T69" fmla="*/ 7 h 72"/>
              <a:gd name="T70" fmla="*/ 51 w 67"/>
              <a:gd name="T71" fmla="*/ 7 h 72"/>
              <a:gd name="T72" fmla="*/ 50 w 67"/>
              <a:gd name="T73" fmla="*/ 5 h 72"/>
              <a:gd name="T74" fmla="*/ 47 w 67"/>
              <a:gd name="T75" fmla="*/ 5 h 72"/>
              <a:gd name="T76" fmla="*/ 46 w 67"/>
              <a:gd name="T77" fmla="*/ 7 h 72"/>
              <a:gd name="T78" fmla="*/ 46 w 67"/>
              <a:gd name="T79" fmla="*/ 18 h 72"/>
              <a:gd name="T80" fmla="*/ 47 w 67"/>
              <a:gd name="T81" fmla="*/ 20 h 72"/>
              <a:gd name="T82" fmla="*/ 50 w 67"/>
              <a:gd name="T83" fmla="*/ 20 h 72"/>
              <a:gd name="T84" fmla="*/ 51 w 67"/>
              <a:gd name="T85" fmla="*/ 18 h 72"/>
              <a:gd name="T86" fmla="*/ 51 w 67"/>
              <a:gd name="T87" fmla="*/ 7 h 7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7"/>
              <a:gd name="T133" fmla="*/ 0 h 72"/>
              <a:gd name="T134" fmla="*/ 67 w 67"/>
              <a:gd name="T135" fmla="*/ 72 h 7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95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238760" y="57785"/>
            <a:ext cx="11760835" cy="1621790"/>
          </a:xfrm>
          <a:custGeom>
            <a:avLst/>
            <a:gdLst>
              <a:gd name="connsiteX0" fmla="*/ 843890 w 14693349"/>
              <a:gd name="connsiteY0" fmla="*/ 1200117 h 4292676"/>
              <a:gd name="connsiteX1" fmla="*/ 2444090 w 14693349"/>
              <a:gd name="connsiteY1" fmla="*/ 3690654 h 4292676"/>
              <a:gd name="connsiteX2" fmla="*/ 5042911 w 14693349"/>
              <a:gd name="connsiteY2" fmla="*/ 2908601 h 4292676"/>
              <a:gd name="connsiteX3" fmla="*/ 10011954 w 14693349"/>
              <a:gd name="connsiteY3" fmla="*/ 4292232 h 4292676"/>
              <a:gd name="connsiteX4" fmla="*/ 13212354 w 14693349"/>
              <a:gd name="connsiteY4" fmla="*/ 2740159 h 4292676"/>
              <a:gd name="connsiteX5" fmla="*/ 14668175 w 14693349"/>
              <a:gd name="connsiteY5" fmla="*/ 1067769 h 4292676"/>
              <a:gd name="connsiteX6" fmla="*/ 12105448 w 14693349"/>
              <a:gd name="connsiteY6" fmla="*/ 45085 h 4292676"/>
              <a:gd name="connsiteX7" fmla="*/ 916080 w 14693349"/>
              <a:gd name="connsiteY7" fmla="*/ 285717 h 4292676"/>
              <a:gd name="connsiteX8" fmla="*/ 843890 w 14693349"/>
              <a:gd name="connsiteY8" fmla="*/ 1200117 h 4292676"/>
              <a:gd name="connsiteX0-1" fmla="*/ 334 w 13849793"/>
              <a:gd name="connsiteY0-2" fmla="*/ 1325255 h 4417814"/>
              <a:gd name="connsiteX1-3" fmla="*/ 1600534 w 13849793"/>
              <a:gd name="connsiteY1-4" fmla="*/ 3815792 h 4417814"/>
              <a:gd name="connsiteX2-5" fmla="*/ 4199355 w 13849793"/>
              <a:gd name="connsiteY2-6" fmla="*/ 3033739 h 4417814"/>
              <a:gd name="connsiteX3-7" fmla="*/ 9168398 w 13849793"/>
              <a:gd name="connsiteY3-8" fmla="*/ 4417370 h 4417814"/>
              <a:gd name="connsiteX4-9" fmla="*/ 12368798 w 13849793"/>
              <a:gd name="connsiteY4-10" fmla="*/ 2865297 h 4417814"/>
              <a:gd name="connsiteX5-11" fmla="*/ 13824619 w 13849793"/>
              <a:gd name="connsiteY5-12" fmla="*/ 1192907 h 4417814"/>
              <a:gd name="connsiteX6-13" fmla="*/ 11261892 w 13849793"/>
              <a:gd name="connsiteY6-14" fmla="*/ 170223 h 4417814"/>
              <a:gd name="connsiteX7-15" fmla="*/ 1723050 w 13849793"/>
              <a:gd name="connsiteY7-16" fmla="*/ 98034 h 4417814"/>
              <a:gd name="connsiteX8-17" fmla="*/ 334 w 13849793"/>
              <a:gd name="connsiteY8-18" fmla="*/ 1325255 h 44178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849793" h="4417814">
                <a:moveTo>
                  <a:pt x="334" y="1325255"/>
                </a:moveTo>
                <a:cubicBezTo>
                  <a:pt x="-20085" y="1944881"/>
                  <a:pt x="900697" y="3531045"/>
                  <a:pt x="1600534" y="3815792"/>
                </a:cubicBezTo>
                <a:cubicBezTo>
                  <a:pt x="2300371" y="4100539"/>
                  <a:pt x="2938044" y="2933476"/>
                  <a:pt x="4199355" y="3033739"/>
                </a:cubicBezTo>
                <a:cubicBezTo>
                  <a:pt x="5460666" y="3134002"/>
                  <a:pt x="7806824" y="4445444"/>
                  <a:pt x="9168398" y="4417370"/>
                </a:cubicBezTo>
                <a:cubicBezTo>
                  <a:pt x="10529972" y="4389296"/>
                  <a:pt x="11592761" y="3402708"/>
                  <a:pt x="12368798" y="2865297"/>
                </a:cubicBezTo>
                <a:cubicBezTo>
                  <a:pt x="13144835" y="2327886"/>
                  <a:pt x="14009103" y="1642086"/>
                  <a:pt x="13824619" y="1192907"/>
                </a:cubicBezTo>
                <a:cubicBezTo>
                  <a:pt x="13640135" y="743728"/>
                  <a:pt x="13553908" y="300565"/>
                  <a:pt x="11261892" y="170223"/>
                </a:cubicBezTo>
                <a:cubicBezTo>
                  <a:pt x="8969876" y="39881"/>
                  <a:pt x="3601982" y="-98482"/>
                  <a:pt x="1723050" y="98034"/>
                </a:cubicBezTo>
                <a:cubicBezTo>
                  <a:pt x="-155882" y="294550"/>
                  <a:pt x="20753" y="705629"/>
                  <a:pt x="334" y="1325255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59073" y="347619"/>
            <a:ext cx="3901440" cy="8051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zh-CN" altLang="en-US" sz="4000" dirty="0"/>
              <a:t>使用</a:t>
            </a:r>
            <a:r>
              <a:rPr lang="en-US" altLang="zh-CN" sz="4000" dirty="0" err="1"/>
              <a:t>Github</a:t>
            </a:r>
            <a:r>
              <a:rPr lang="zh-CN" altLang="en-US" sz="4000" dirty="0"/>
              <a:t>管理代码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EFD64E-0D54-4E7E-BA5A-57A58F0621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33"/>
          <a:stretch/>
        </p:blipFill>
        <p:spPr>
          <a:xfrm>
            <a:off x="84842" y="3169612"/>
            <a:ext cx="6956980" cy="25355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3FD83EF-F2F4-4031-A4E7-677C05CEADC2}"/>
              </a:ext>
            </a:extLst>
          </p:cNvPr>
          <p:cNvSpPr txBox="1"/>
          <p:nvPr/>
        </p:nvSpPr>
        <p:spPr>
          <a:xfrm>
            <a:off x="7703271" y="2650619"/>
            <a:ext cx="35240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每个人建有一个分支，独立的工作代码交在各自分支上，在对接以后提交到</a:t>
            </a:r>
            <a:r>
              <a:rPr lang="en-US" altLang="zh-CN" dirty="0"/>
              <a:t>dev</a:t>
            </a:r>
            <a:r>
              <a:rPr lang="zh-CN" altLang="en-US" dirty="0"/>
              <a:t>分支，最终版本发布在</a:t>
            </a:r>
            <a:r>
              <a:rPr lang="en-US" altLang="zh-CN" dirty="0"/>
              <a:t>master</a:t>
            </a:r>
            <a:r>
              <a:rPr lang="zh-CN" altLang="en-US" dirty="0"/>
              <a:t>分支。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每人建有本地仓库，与</a:t>
            </a:r>
            <a:r>
              <a:rPr lang="en-US" altLang="zh-CN" dirty="0" err="1"/>
              <a:t>github</a:t>
            </a:r>
            <a:r>
              <a:rPr lang="zh-CN" altLang="en-US" dirty="0"/>
              <a:t>远程仓库连接，使用</a:t>
            </a:r>
            <a:r>
              <a:rPr lang="en-US" altLang="zh-CN" dirty="0"/>
              <a:t>git</a:t>
            </a:r>
            <a:r>
              <a:rPr lang="zh-CN" altLang="en-US" dirty="0"/>
              <a:t>上传文件。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014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238760" y="57785"/>
            <a:ext cx="11760835" cy="1621790"/>
          </a:xfrm>
          <a:custGeom>
            <a:avLst/>
            <a:gdLst>
              <a:gd name="connsiteX0" fmla="*/ 843890 w 14693349"/>
              <a:gd name="connsiteY0" fmla="*/ 1200117 h 4292676"/>
              <a:gd name="connsiteX1" fmla="*/ 2444090 w 14693349"/>
              <a:gd name="connsiteY1" fmla="*/ 3690654 h 4292676"/>
              <a:gd name="connsiteX2" fmla="*/ 5042911 w 14693349"/>
              <a:gd name="connsiteY2" fmla="*/ 2908601 h 4292676"/>
              <a:gd name="connsiteX3" fmla="*/ 10011954 w 14693349"/>
              <a:gd name="connsiteY3" fmla="*/ 4292232 h 4292676"/>
              <a:gd name="connsiteX4" fmla="*/ 13212354 w 14693349"/>
              <a:gd name="connsiteY4" fmla="*/ 2740159 h 4292676"/>
              <a:gd name="connsiteX5" fmla="*/ 14668175 w 14693349"/>
              <a:gd name="connsiteY5" fmla="*/ 1067769 h 4292676"/>
              <a:gd name="connsiteX6" fmla="*/ 12105448 w 14693349"/>
              <a:gd name="connsiteY6" fmla="*/ 45085 h 4292676"/>
              <a:gd name="connsiteX7" fmla="*/ 916080 w 14693349"/>
              <a:gd name="connsiteY7" fmla="*/ 285717 h 4292676"/>
              <a:gd name="connsiteX8" fmla="*/ 843890 w 14693349"/>
              <a:gd name="connsiteY8" fmla="*/ 1200117 h 4292676"/>
              <a:gd name="connsiteX0-1" fmla="*/ 334 w 13849793"/>
              <a:gd name="connsiteY0-2" fmla="*/ 1325255 h 4417814"/>
              <a:gd name="connsiteX1-3" fmla="*/ 1600534 w 13849793"/>
              <a:gd name="connsiteY1-4" fmla="*/ 3815792 h 4417814"/>
              <a:gd name="connsiteX2-5" fmla="*/ 4199355 w 13849793"/>
              <a:gd name="connsiteY2-6" fmla="*/ 3033739 h 4417814"/>
              <a:gd name="connsiteX3-7" fmla="*/ 9168398 w 13849793"/>
              <a:gd name="connsiteY3-8" fmla="*/ 4417370 h 4417814"/>
              <a:gd name="connsiteX4-9" fmla="*/ 12368798 w 13849793"/>
              <a:gd name="connsiteY4-10" fmla="*/ 2865297 h 4417814"/>
              <a:gd name="connsiteX5-11" fmla="*/ 13824619 w 13849793"/>
              <a:gd name="connsiteY5-12" fmla="*/ 1192907 h 4417814"/>
              <a:gd name="connsiteX6-13" fmla="*/ 11261892 w 13849793"/>
              <a:gd name="connsiteY6-14" fmla="*/ 170223 h 4417814"/>
              <a:gd name="connsiteX7-15" fmla="*/ 1723050 w 13849793"/>
              <a:gd name="connsiteY7-16" fmla="*/ 98034 h 4417814"/>
              <a:gd name="connsiteX8-17" fmla="*/ 334 w 13849793"/>
              <a:gd name="connsiteY8-18" fmla="*/ 1325255 h 44178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849793" h="4417814">
                <a:moveTo>
                  <a:pt x="334" y="1325255"/>
                </a:moveTo>
                <a:cubicBezTo>
                  <a:pt x="-20085" y="1944881"/>
                  <a:pt x="900697" y="3531045"/>
                  <a:pt x="1600534" y="3815792"/>
                </a:cubicBezTo>
                <a:cubicBezTo>
                  <a:pt x="2300371" y="4100539"/>
                  <a:pt x="2938044" y="2933476"/>
                  <a:pt x="4199355" y="3033739"/>
                </a:cubicBezTo>
                <a:cubicBezTo>
                  <a:pt x="5460666" y="3134002"/>
                  <a:pt x="7806824" y="4445444"/>
                  <a:pt x="9168398" y="4417370"/>
                </a:cubicBezTo>
                <a:cubicBezTo>
                  <a:pt x="10529972" y="4389296"/>
                  <a:pt x="11592761" y="3402708"/>
                  <a:pt x="12368798" y="2865297"/>
                </a:cubicBezTo>
                <a:cubicBezTo>
                  <a:pt x="13144835" y="2327886"/>
                  <a:pt x="14009103" y="1642086"/>
                  <a:pt x="13824619" y="1192907"/>
                </a:cubicBezTo>
                <a:cubicBezTo>
                  <a:pt x="13640135" y="743728"/>
                  <a:pt x="13553908" y="300565"/>
                  <a:pt x="11261892" y="170223"/>
                </a:cubicBezTo>
                <a:cubicBezTo>
                  <a:pt x="8969876" y="39881"/>
                  <a:pt x="3601982" y="-98482"/>
                  <a:pt x="1723050" y="98034"/>
                </a:cubicBezTo>
                <a:cubicBezTo>
                  <a:pt x="-155882" y="294550"/>
                  <a:pt x="20753" y="705629"/>
                  <a:pt x="334" y="1325255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81621" y="312956"/>
            <a:ext cx="3901440" cy="8051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zh-CN" altLang="en-US" sz="4000" dirty="0"/>
              <a:t>使用</a:t>
            </a:r>
            <a:r>
              <a:rPr lang="en-US" altLang="zh-CN" sz="4000" dirty="0" err="1"/>
              <a:t>Worktile</a:t>
            </a:r>
            <a:r>
              <a:rPr lang="zh-CN" altLang="en-US" sz="4000" dirty="0"/>
              <a:t>管理项目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648FEBF-A23B-45BF-8443-60B2ABAC6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19" y="3263443"/>
            <a:ext cx="6815579" cy="30100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BB8F92E-A71D-41FB-BB8D-65E1DD05E536}"/>
              </a:ext>
            </a:extLst>
          </p:cNvPr>
          <p:cNvSpPr txBox="1"/>
          <p:nvPr/>
        </p:nvSpPr>
        <p:spPr>
          <a:xfrm>
            <a:off x="4803425" y="2020648"/>
            <a:ext cx="307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任务图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AE3C532-E7F7-4233-B2A3-993BA9496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82" y="2962204"/>
            <a:ext cx="11760835" cy="338724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B4FC8BB-D674-4570-BEB0-DA80CD83646A}"/>
              </a:ext>
            </a:extLst>
          </p:cNvPr>
          <p:cNvSpPr txBox="1"/>
          <p:nvPr/>
        </p:nvSpPr>
        <p:spPr>
          <a:xfrm>
            <a:off x="4803425" y="2016641"/>
            <a:ext cx="307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甘特图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1C28C7D-8D94-46E1-8A2E-76FBEDC1A179}"/>
              </a:ext>
            </a:extLst>
          </p:cNvPr>
          <p:cNvSpPr txBox="1"/>
          <p:nvPr/>
        </p:nvSpPr>
        <p:spPr>
          <a:xfrm>
            <a:off x="4821090" y="2031433"/>
            <a:ext cx="307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时间视图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689194-82A7-4E60-9860-CA9F80697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902" y="2460181"/>
            <a:ext cx="8362765" cy="388927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DE6F94A-79A6-4B8A-9A72-026D6FDAA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345" y="2585583"/>
            <a:ext cx="8929991" cy="4140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830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0" grpId="0"/>
      <p:bldP spid="20" grpId="1"/>
      <p:bldP spid="23" grpId="0"/>
      <p:bldP spid="2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238760" y="57785"/>
            <a:ext cx="11760835" cy="1621790"/>
          </a:xfrm>
          <a:custGeom>
            <a:avLst/>
            <a:gdLst>
              <a:gd name="connsiteX0" fmla="*/ 843890 w 14693349"/>
              <a:gd name="connsiteY0" fmla="*/ 1200117 h 4292676"/>
              <a:gd name="connsiteX1" fmla="*/ 2444090 w 14693349"/>
              <a:gd name="connsiteY1" fmla="*/ 3690654 h 4292676"/>
              <a:gd name="connsiteX2" fmla="*/ 5042911 w 14693349"/>
              <a:gd name="connsiteY2" fmla="*/ 2908601 h 4292676"/>
              <a:gd name="connsiteX3" fmla="*/ 10011954 w 14693349"/>
              <a:gd name="connsiteY3" fmla="*/ 4292232 h 4292676"/>
              <a:gd name="connsiteX4" fmla="*/ 13212354 w 14693349"/>
              <a:gd name="connsiteY4" fmla="*/ 2740159 h 4292676"/>
              <a:gd name="connsiteX5" fmla="*/ 14668175 w 14693349"/>
              <a:gd name="connsiteY5" fmla="*/ 1067769 h 4292676"/>
              <a:gd name="connsiteX6" fmla="*/ 12105448 w 14693349"/>
              <a:gd name="connsiteY6" fmla="*/ 45085 h 4292676"/>
              <a:gd name="connsiteX7" fmla="*/ 916080 w 14693349"/>
              <a:gd name="connsiteY7" fmla="*/ 285717 h 4292676"/>
              <a:gd name="connsiteX8" fmla="*/ 843890 w 14693349"/>
              <a:gd name="connsiteY8" fmla="*/ 1200117 h 4292676"/>
              <a:gd name="connsiteX0-1" fmla="*/ 334 w 13849793"/>
              <a:gd name="connsiteY0-2" fmla="*/ 1325255 h 4417814"/>
              <a:gd name="connsiteX1-3" fmla="*/ 1600534 w 13849793"/>
              <a:gd name="connsiteY1-4" fmla="*/ 3815792 h 4417814"/>
              <a:gd name="connsiteX2-5" fmla="*/ 4199355 w 13849793"/>
              <a:gd name="connsiteY2-6" fmla="*/ 3033739 h 4417814"/>
              <a:gd name="connsiteX3-7" fmla="*/ 9168398 w 13849793"/>
              <a:gd name="connsiteY3-8" fmla="*/ 4417370 h 4417814"/>
              <a:gd name="connsiteX4-9" fmla="*/ 12368798 w 13849793"/>
              <a:gd name="connsiteY4-10" fmla="*/ 2865297 h 4417814"/>
              <a:gd name="connsiteX5-11" fmla="*/ 13824619 w 13849793"/>
              <a:gd name="connsiteY5-12" fmla="*/ 1192907 h 4417814"/>
              <a:gd name="connsiteX6-13" fmla="*/ 11261892 w 13849793"/>
              <a:gd name="connsiteY6-14" fmla="*/ 170223 h 4417814"/>
              <a:gd name="connsiteX7-15" fmla="*/ 1723050 w 13849793"/>
              <a:gd name="connsiteY7-16" fmla="*/ 98034 h 4417814"/>
              <a:gd name="connsiteX8-17" fmla="*/ 334 w 13849793"/>
              <a:gd name="connsiteY8-18" fmla="*/ 1325255 h 44178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849793" h="4417814">
                <a:moveTo>
                  <a:pt x="334" y="1325255"/>
                </a:moveTo>
                <a:cubicBezTo>
                  <a:pt x="-20085" y="1944881"/>
                  <a:pt x="900697" y="3531045"/>
                  <a:pt x="1600534" y="3815792"/>
                </a:cubicBezTo>
                <a:cubicBezTo>
                  <a:pt x="2300371" y="4100539"/>
                  <a:pt x="2938044" y="2933476"/>
                  <a:pt x="4199355" y="3033739"/>
                </a:cubicBezTo>
                <a:cubicBezTo>
                  <a:pt x="5460666" y="3134002"/>
                  <a:pt x="7806824" y="4445444"/>
                  <a:pt x="9168398" y="4417370"/>
                </a:cubicBezTo>
                <a:cubicBezTo>
                  <a:pt x="10529972" y="4389296"/>
                  <a:pt x="11592761" y="3402708"/>
                  <a:pt x="12368798" y="2865297"/>
                </a:cubicBezTo>
                <a:cubicBezTo>
                  <a:pt x="13144835" y="2327886"/>
                  <a:pt x="14009103" y="1642086"/>
                  <a:pt x="13824619" y="1192907"/>
                </a:cubicBezTo>
                <a:cubicBezTo>
                  <a:pt x="13640135" y="743728"/>
                  <a:pt x="13553908" y="300565"/>
                  <a:pt x="11261892" y="170223"/>
                </a:cubicBezTo>
                <a:cubicBezTo>
                  <a:pt x="8969876" y="39881"/>
                  <a:pt x="3601982" y="-98482"/>
                  <a:pt x="1723050" y="98034"/>
                </a:cubicBezTo>
                <a:cubicBezTo>
                  <a:pt x="-155882" y="294550"/>
                  <a:pt x="20753" y="705629"/>
                  <a:pt x="334" y="1325255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54619" y="404305"/>
            <a:ext cx="3901440" cy="8051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zh-CN" altLang="en-US" sz="4000" dirty="0"/>
              <a:t>小组会议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B3F1A2-43AC-4361-9081-C74D278C00E8}"/>
              </a:ext>
            </a:extLst>
          </p:cNvPr>
          <p:cNvSpPr txBox="1"/>
          <p:nvPr/>
        </p:nvSpPr>
        <p:spPr>
          <a:xfrm>
            <a:off x="3223967" y="2356701"/>
            <a:ext cx="4967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每天晚上</a:t>
            </a:r>
            <a:r>
              <a:rPr lang="en-US" altLang="zh-CN" sz="2400" dirty="0"/>
              <a:t>8</a:t>
            </a:r>
            <a:r>
              <a:rPr lang="zh-CN" altLang="en-US" sz="2400" dirty="0"/>
              <a:t>点固定开小组会议</a:t>
            </a:r>
            <a:endParaRPr lang="en-US" altLang="zh-CN" sz="2400" dirty="0"/>
          </a:p>
          <a:p>
            <a:pPr lvl="1"/>
            <a:r>
              <a:rPr lang="zh-CN" altLang="en-US" sz="2400" dirty="0"/>
              <a:t>会议内容：</a:t>
            </a:r>
            <a:endParaRPr lang="en-US" altLang="zh-CN" sz="2400" dirty="0"/>
          </a:p>
          <a:p>
            <a:pPr lvl="1"/>
            <a:r>
              <a:rPr lang="zh-CN" altLang="en-US" sz="2400" dirty="0"/>
              <a:t>进度分享、进一步工作分工、</a:t>
            </a:r>
            <a:endParaRPr lang="en-US" altLang="zh-CN" sz="2400" dirty="0"/>
          </a:p>
          <a:p>
            <a:pPr lvl="1"/>
            <a:r>
              <a:rPr lang="zh-CN" altLang="en-US" sz="2400" dirty="0"/>
              <a:t>学习内容分享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有任何疑惑和突破时也会个别开会议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385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3 </a:t>
            </a:r>
            <a:r>
              <a:rPr lang="zh-CN" altLang="en-US" dirty="0"/>
              <a:t>部分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数据清洗与建模</a:t>
            </a:r>
          </a:p>
        </p:txBody>
      </p:sp>
    </p:spTree>
    <p:extLst>
      <p:ext uri="{BB962C8B-B14F-4D97-AF65-F5344CB8AC3E}">
        <p14:creationId xmlns:p14="http://schemas.microsoft.com/office/powerpoint/2010/main" val="86918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238760" y="57785"/>
            <a:ext cx="11760835" cy="1621790"/>
          </a:xfrm>
          <a:custGeom>
            <a:avLst/>
            <a:gdLst>
              <a:gd name="connsiteX0" fmla="*/ 843890 w 14693349"/>
              <a:gd name="connsiteY0" fmla="*/ 1200117 h 4292676"/>
              <a:gd name="connsiteX1" fmla="*/ 2444090 w 14693349"/>
              <a:gd name="connsiteY1" fmla="*/ 3690654 h 4292676"/>
              <a:gd name="connsiteX2" fmla="*/ 5042911 w 14693349"/>
              <a:gd name="connsiteY2" fmla="*/ 2908601 h 4292676"/>
              <a:gd name="connsiteX3" fmla="*/ 10011954 w 14693349"/>
              <a:gd name="connsiteY3" fmla="*/ 4292232 h 4292676"/>
              <a:gd name="connsiteX4" fmla="*/ 13212354 w 14693349"/>
              <a:gd name="connsiteY4" fmla="*/ 2740159 h 4292676"/>
              <a:gd name="connsiteX5" fmla="*/ 14668175 w 14693349"/>
              <a:gd name="connsiteY5" fmla="*/ 1067769 h 4292676"/>
              <a:gd name="connsiteX6" fmla="*/ 12105448 w 14693349"/>
              <a:gd name="connsiteY6" fmla="*/ 45085 h 4292676"/>
              <a:gd name="connsiteX7" fmla="*/ 916080 w 14693349"/>
              <a:gd name="connsiteY7" fmla="*/ 285717 h 4292676"/>
              <a:gd name="connsiteX8" fmla="*/ 843890 w 14693349"/>
              <a:gd name="connsiteY8" fmla="*/ 1200117 h 4292676"/>
              <a:gd name="connsiteX0-1" fmla="*/ 334 w 13849793"/>
              <a:gd name="connsiteY0-2" fmla="*/ 1325255 h 4417814"/>
              <a:gd name="connsiteX1-3" fmla="*/ 1600534 w 13849793"/>
              <a:gd name="connsiteY1-4" fmla="*/ 3815792 h 4417814"/>
              <a:gd name="connsiteX2-5" fmla="*/ 4199355 w 13849793"/>
              <a:gd name="connsiteY2-6" fmla="*/ 3033739 h 4417814"/>
              <a:gd name="connsiteX3-7" fmla="*/ 9168398 w 13849793"/>
              <a:gd name="connsiteY3-8" fmla="*/ 4417370 h 4417814"/>
              <a:gd name="connsiteX4-9" fmla="*/ 12368798 w 13849793"/>
              <a:gd name="connsiteY4-10" fmla="*/ 2865297 h 4417814"/>
              <a:gd name="connsiteX5-11" fmla="*/ 13824619 w 13849793"/>
              <a:gd name="connsiteY5-12" fmla="*/ 1192907 h 4417814"/>
              <a:gd name="connsiteX6-13" fmla="*/ 11261892 w 13849793"/>
              <a:gd name="connsiteY6-14" fmla="*/ 170223 h 4417814"/>
              <a:gd name="connsiteX7-15" fmla="*/ 1723050 w 13849793"/>
              <a:gd name="connsiteY7-16" fmla="*/ 98034 h 4417814"/>
              <a:gd name="connsiteX8-17" fmla="*/ 334 w 13849793"/>
              <a:gd name="connsiteY8-18" fmla="*/ 1325255 h 44178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849793" h="4417814">
                <a:moveTo>
                  <a:pt x="334" y="1325255"/>
                </a:moveTo>
                <a:cubicBezTo>
                  <a:pt x="-20085" y="1944881"/>
                  <a:pt x="900697" y="3531045"/>
                  <a:pt x="1600534" y="3815792"/>
                </a:cubicBezTo>
                <a:cubicBezTo>
                  <a:pt x="2300371" y="4100539"/>
                  <a:pt x="2938044" y="2933476"/>
                  <a:pt x="4199355" y="3033739"/>
                </a:cubicBezTo>
                <a:cubicBezTo>
                  <a:pt x="5460666" y="3134002"/>
                  <a:pt x="7806824" y="4445444"/>
                  <a:pt x="9168398" y="4417370"/>
                </a:cubicBezTo>
                <a:cubicBezTo>
                  <a:pt x="10529972" y="4389296"/>
                  <a:pt x="11592761" y="3402708"/>
                  <a:pt x="12368798" y="2865297"/>
                </a:cubicBezTo>
                <a:cubicBezTo>
                  <a:pt x="13144835" y="2327886"/>
                  <a:pt x="14009103" y="1642086"/>
                  <a:pt x="13824619" y="1192907"/>
                </a:cubicBezTo>
                <a:cubicBezTo>
                  <a:pt x="13640135" y="743728"/>
                  <a:pt x="13553908" y="300565"/>
                  <a:pt x="11261892" y="170223"/>
                </a:cubicBezTo>
                <a:cubicBezTo>
                  <a:pt x="8969876" y="39881"/>
                  <a:pt x="3601982" y="-98482"/>
                  <a:pt x="1723050" y="98034"/>
                </a:cubicBezTo>
                <a:cubicBezTo>
                  <a:pt x="-155882" y="294550"/>
                  <a:pt x="20753" y="705629"/>
                  <a:pt x="334" y="1325255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14875" y="303530"/>
            <a:ext cx="3901440" cy="8051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</a:t>
            </a:r>
          </a:p>
        </p:txBody>
      </p:sp>
      <p:sp>
        <p:nvSpPr>
          <p:cNvPr id="9" name="椭圆 8"/>
          <p:cNvSpPr/>
          <p:nvPr/>
        </p:nvSpPr>
        <p:spPr>
          <a:xfrm>
            <a:off x="2474994" y="2973070"/>
            <a:ext cx="2098040" cy="190690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753124" y="3634105"/>
            <a:ext cx="1543050" cy="613410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r>
              <a:rPr lang="zh-CN" altLang="en-US" b="1" dirty="0"/>
              <a:t>初步数据清洗</a:t>
            </a:r>
          </a:p>
          <a:p>
            <a:r>
              <a:rPr lang="zh-CN" altLang="en-US" b="1" dirty="0"/>
              <a:t>筛选年份气温</a:t>
            </a:r>
          </a:p>
        </p:txBody>
      </p:sp>
      <p:cxnSp>
        <p:nvCxnSpPr>
          <p:cNvPr id="13" name="直接箭头连接符 12"/>
          <p:cNvCxnSpPr>
            <a:cxnSpLocks/>
            <a:stCxn id="9" idx="7"/>
          </p:cNvCxnSpPr>
          <p:nvPr/>
        </p:nvCxnSpPr>
        <p:spPr>
          <a:xfrm flipV="1">
            <a:off x="4265783" y="2728596"/>
            <a:ext cx="2548402" cy="5237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cxnSpLocks/>
            <a:stCxn id="9" idx="5"/>
          </p:cNvCxnSpPr>
          <p:nvPr/>
        </p:nvCxnSpPr>
        <p:spPr>
          <a:xfrm>
            <a:off x="4265783" y="4600715"/>
            <a:ext cx="2644287" cy="7637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6814185" y="2278380"/>
            <a:ext cx="2808605" cy="99631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6910070" y="4817745"/>
            <a:ext cx="2750820" cy="9779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34530" y="2517775"/>
            <a:ext cx="2310130" cy="546100"/>
          </a:xfrm>
          <a:prstGeom prst="rect">
            <a:avLst/>
          </a:prstGeom>
          <a:noFill/>
        </p:spPr>
        <p:txBody>
          <a:bodyPr wrap="none" rtlCol="0">
            <a:normAutofit fontScale="90000" lnSpcReduction="10000"/>
          </a:bodyPr>
          <a:lstStyle/>
          <a:p>
            <a:r>
              <a:rPr lang="zh-CN" altLang="en-US" b="1" dirty="0"/>
              <a:t>与数据建模组对接，提供</a:t>
            </a:r>
          </a:p>
          <a:p>
            <a:r>
              <a:rPr lang="zh-CN" altLang="en-US" b="1" dirty="0"/>
              <a:t>建模所需要的数据集。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101205" y="5067300"/>
            <a:ext cx="2415540" cy="508000"/>
          </a:xfrm>
          <a:prstGeom prst="rect">
            <a:avLst/>
          </a:prstGeom>
          <a:noFill/>
        </p:spPr>
        <p:txBody>
          <a:bodyPr wrap="none" rtlCol="0">
            <a:normAutofit fontScale="90000" lnSpcReduction="20000"/>
          </a:bodyPr>
          <a:lstStyle/>
          <a:p>
            <a:r>
              <a:rPr lang="zh-CN" altLang="en-US" b="1" dirty="0"/>
              <a:t>与前端组对接，提供网页</a:t>
            </a:r>
          </a:p>
          <a:p>
            <a:r>
              <a:rPr lang="zh-CN" altLang="en-US" b="1" dirty="0"/>
              <a:t>显示所需要的数据样本。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5" grpId="0" animBg="1"/>
      <p:bldP spid="16" grpId="0" animBg="1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857123" y="738904"/>
            <a:ext cx="2994229" cy="1168480"/>
            <a:chOff x="1783556" y="3200400"/>
            <a:chExt cx="3417094" cy="1333500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2776537" y="3924300"/>
              <a:ext cx="609600" cy="609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514600" y="3324224"/>
              <a:ext cx="514350" cy="51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867150" y="3200400"/>
              <a:ext cx="381000" cy="381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533774" y="3714749"/>
              <a:ext cx="542925" cy="542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300537" y="3457575"/>
              <a:ext cx="466725" cy="466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876799" y="3790949"/>
              <a:ext cx="323851" cy="3238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155031" y="3933823"/>
              <a:ext cx="323850" cy="3238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783556" y="3419471"/>
              <a:ext cx="323850" cy="3238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flipV="1">
            <a:off x="2088352" y="5333999"/>
            <a:ext cx="3055150" cy="1168480"/>
            <a:chOff x="1714032" y="3200400"/>
            <a:chExt cx="3486618" cy="1333500"/>
          </a:xfrm>
          <a:solidFill>
            <a:schemeClr val="accent1"/>
          </a:solidFill>
        </p:grpSpPr>
        <p:sp>
          <p:nvSpPr>
            <p:cNvPr id="18" name="椭圆 17"/>
            <p:cNvSpPr/>
            <p:nvPr/>
          </p:nvSpPr>
          <p:spPr>
            <a:xfrm>
              <a:off x="2776537" y="3924300"/>
              <a:ext cx="609600" cy="609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312194" y="3314701"/>
              <a:ext cx="514350" cy="51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867150" y="3200400"/>
              <a:ext cx="381000" cy="381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533774" y="3714749"/>
              <a:ext cx="542925" cy="542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300537" y="3457575"/>
              <a:ext cx="466725" cy="466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4876799" y="3790949"/>
              <a:ext cx="323851" cy="3238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085507" y="3983055"/>
              <a:ext cx="323850" cy="3238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714032" y="3468705"/>
              <a:ext cx="323850" cy="3238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26" name="Content Placeholder 2"/>
          <p:cNvSpPr txBox="1">
            <a:spLocks/>
          </p:cNvSpPr>
          <p:nvPr/>
        </p:nvSpPr>
        <p:spPr>
          <a:xfrm>
            <a:off x="3286453" y="1663177"/>
            <a:ext cx="8039528" cy="10477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7682742" y="4553331"/>
            <a:ext cx="2334110" cy="10477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3101B4C-15CB-499A-AEDB-46CFFD7A34F6}"/>
              </a:ext>
            </a:extLst>
          </p:cNvPr>
          <p:cNvSpPr txBox="1"/>
          <p:nvPr/>
        </p:nvSpPr>
        <p:spPr>
          <a:xfrm>
            <a:off x="3458549" y="3307449"/>
            <a:ext cx="4137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2.</a:t>
            </a:r>
            <a:r>
              <a:rPr lang="zh-CN" altLang="en-US" sz="2800" dirty="0"/>
              <a:t>完成对数据清洗函数的封装，方便调用。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5D5D578-B097-44D4-ADBE-7115E09798C9}"/>
              </a:ext>
            </a:extLst>
          </p:cNvPr>
          <p:cNvSpPr txBox="1"/>
          <p:nvPr/>
        </p:nvSpPr>
        <p:spPr>
          <a:xfrm>
            <a:off x="804548" y="1829842"/>
            <a:ext cx="39591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下载了全国省会的天气数据。（个别省会没有）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D03800E-366F-4E21-8D60-3D60333DE986}"/>
              </a:ext>
            </a:extLst>
          </p:cNvPr>
          <p:cNvSpPr txBox="1"/>
          <p:nvPr/>
        </p:nvSpPr>
        <p:spPr>
          <a:xfrm>
            <a:off x="7182628" y="4011494"/>
            <a:ext cx="39591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3.</a:t>
            </a:r>
            <a:r>
              <a:rPr lang="zh-CN" altLang="en-US" sz="2800" dirty="0"/>
              <a:t>由于从</a:t>
            </a:r>
            <a:r>
              <a:rPr lang="en-US" altLang="zh-CN" sz="2800" dirty="0"/>
              <a:t>NOAA</a:t>
            </a:r>
            <a:r>
              <a:rPr lang="zh-CN" altLang="en-US" sz="2800" dirty="0"/>
              <a:t>官网下下来的文件普遍在</a:t>
            </a:r>
            <a:r>
              <a:rPr lang="en-US" altLang="zh-CN" sz="2800" dirty="0"/>
              <a:t>2012</a:t>
            </a:r>
            <a:r>
              <a:rPr lang="zh-CN" altLang="en-US" sz="2800" dirty="0"/>
              <a:t>年之后的最高温与最低温数据缺失多，故只采用到</a:t>
            </a:r>
            <a:r>
              <a:rPr lang="en-US" altLang="zh-CN" sz="2800" dirty="0"/>
              <a:t>12</a:t>
            </a:r>
            <a:r>
              <a:rPr lang="zh-CN" altLang="en-US" sz="2800" dirty="0"/>
              <a:t>年数据</a:t>
            </a:r>
          </a:p>
        </p:txBody>
      </p:sp>
    </p:spTree>
    <p:extLst>
      <p:ext uri="{BB962C8B-B14F-4D97-AF65-F5344CB8AC3E}">
        <p14:creationId xmlns:p14="http://schemas.microsoft.com/office/powerpoint/2010/main" val="29122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857123" y="738904"/>
            <a:ext cx="2994229" cy="1168480"/>
            <a:chOff x="1783556" y="3200400"/>
            <a:chExt cx="3417094" cy="1333500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2776537" y="3924300"/>
              <a:ext cx="609600" cy="609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514600" y="3324224"/>
              <a:ext cx="514350" cy="51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867150" y="3200400"/>
              <a:ext cx="381000" cy="381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533774" y="3714749"/>
              <a:ext cx="542925" cy="542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300537" y="3457575"/>
              <a:ext cx="466725" cy="466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876799" y="3790949"/>
              <a:ext cx="323851" cy="3238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155031" y="3933823"/>
              <a:ext cx="323850" cy="3238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783556" y="3419471"/>
              <a:ext cx="323850" cy="3238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flipV="1">
            <a:off x="2088352" y="5333999"/>
            <a:ext cx="3055150" cy="1168480"/>
            <a:chOff x="1714032" y="3200400"/>
            <a:chExt cx="3486618" cy="1333500"/>
          </a:xfrm>
          <a:solidFill>
            <a:schemeClr val="accent1"/>
          </a:solidFill>
        </p:grpSpPr>
        <p:sp>
          <p:nvSpPr>
            <p:cNvPr id="18" name="椭圆 17"/>
            <p:cNvSpPr/>
            <p:nvPr/>
          </p:nvSpPr>
          <p:spPr>
            <a:xfrm>
              <a:off x="2776537" y="3924300"/>
              <a:ext cx="609600" cy="609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312194" y="3314701"/>
              <a:ext cx="514350" cy="51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867150" y="3200400"/>
              <a:ext cx="381000" cy="381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533774" y="3714749"/>
              <a:ext cx="542925" cy="542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300537" y="3457575"/>
              <a:ext cx="466725" cy="466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4876799" y="3790949"/>
              <a:ext cx="323851" cy="3238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085507" y="3983055"/>
              <a:ext cx="323850" cy="3238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714032" y="3468705"/>
              <a:ext cx="323850" cy="3238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26" name="Content Placeholder 2"/>
          <p:cNvSpPr txBox="1">
            <a:spLocks/>
          </p:cNvSpPr>
          <p:nvPr/>
        </p:nvSpPr>
        <p:spPr>
          <a:xfrm>
            <a:off x="3286453" y="1663177"/>
            <a:ext cx="8039528" cy="10477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6999636" y="4286250"/>
            <a:ext cx="2334110" cy="10477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数据建模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3101B4C-15CB-499A-AEDB-46CFFD7A34F6}"/>
              </a:ext>
            </a:extLst>
          </p:cNvPr>
          <p:cNvSpPr txBox="1"/>
          <p:nvPr/>
        </p:nvSpPr>
        <p:spPr>
          <a:xfrm>
            <a:off x="1133528" y="2000930"/>
            <a:ext cx="41372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继完成对单个北京数据分析预测后，又将其接口化。最终提供一个接口，只需输入地区和日期即可获得接下来一周的最高温最低温预测。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5D5D578-B097-44D4-ADBE-7115E09798C9}"/>
              </a:ext>
            </a:extLst>
          </p:cNvPr>
          <p:cNvSpPr txBox="1"/>
          <p:nvPr/>
        </p:nvSpPr>
        <p:spPr>
          <a:xfrm>
            <a:off x="6811864" y="3429000"/>
            <a:ext cx="395919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2.</a:t>
            </a:r>
            <a:r>
              <a:rPr lang="zh-CN" altLang="en-US" sz="2800" dirty="0"/>
              <a:t>由于确定</a:t>
            </a:r>
            <a:r>
              <a:rPr lang="en-US" altLang="zh-CN" sz="2800" dirty="0" err="1"/>
              <a:t>pq</a:t>
            </a:r>
            <a:r>
              <a:rPr lang="zh-CN" altLang="en-US" sz="2800" dirty="0"/>
              <a:t>耗去一定时间。故预先把所有城市每一天的</a:t>
            </a:r>
            <a:r>
              <a:rPr lang="en-US" altLang="zh-CN" sz="2800" dirty="0" err="1"/>
              <a:t>pq</a:t>
            </a:r>
            <a:r>
              <a:rPr lang="zh-CN" altLang="en-US" sz="2800" dirty="0"/>
              <a:t>值跑了，并存入相应文件（</a:t>
            </a:r>
            <a:r>
              <a:rPr lang="en-US" altLang="zh-CN" sz="2800" dirty="0"/>
              <a:t>txt</a:t>
            </a:r>
            <a:r>
              <a:rPr lang="zh-CN" altLang="en-US" sz="2800" dirty="0"/>
              <a:t>文件，非常小）。相较于之前，大大提高了运行效率。</a:t>
            </a:r>
          </a:p>
        </p:txBody>
      </p:sp>
    </p:spTree>
    <p:extLst>
      <p:ext uri="{BB962C8B-B14F-4D97-AF65-F5344CB8AC3E}">
        <p14:creationId xmlns:p14="http://schemas.microsoft.com/office/powerpoint/2010/main" val="61183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>
            <a:off x="983615" y="130175"/>
            <a:ext cx="10331450" cy="1372870"/>
          </a:xfrm>
          <a:custGeom>
            <a:avLst/>
            <a:gdLst>
              <a:gd name="connsiteX0" fmla="*/ 843890 w 14693349"/>
              <a:gd name="connsiteY0" fmla="*/ 1200117 h 4292676"/>
              <a:gd name="connsiteX1" fmla="*/ 2444090 w 14693349"/>
              <a:gd name="connsiteY1" fmla="*/ 3690654 h 4292676"/>
              <a:gd name="connsiteX2" fmla="*/ 5042911 w 14693349"/>
              <a:gd name="connsiteY2" fmla="*/ 2908601 h 4292676"/>
              <a:gd name="connsiteX3" fmla="*/ 10011954 w 14693349"/>
              <a:gd name="connsiteY3" fmla="*/ 4292232 h 4292676"/>
              <a:gd name="connsiteX4" fmla="*/ 13212354 w 14693349"/>
              <a:gd name="connsiteY4" fmla="*/ 2740159 h 4292676"/>
              <a:gd name="connsiteX5" fmla="*/ 14668175 w 14693349"/>
              <a:gd name="connsiteY5" fmla="*/ 1067769 h 4292676"/>
              <a:gd name="connsiteX6" fmla="*/ 12105448 w 14693349"/>
              <a:gd name="connsiteY6" fmla="*/ 45085 h 4292676"/>
              <a:gd name="connsiteX7" fmla="*/ 916080 w 14693349"/>
              <a:gd name="connsiteY7" fmla="*/ 285717 h 4292676"/>
              <a:gd name="connsiteX8" fmla="*/ 843890 w 14693349"/>
              <a:gd name="connsiteY8" fmla="*/ 1200117 h 4292676"/>
              <a:gd name="connsiteX0-1" fmla="*/ 334 w 13849793"/>
              <a:gd name="connsiteY0-2" fmla="*/ 1325255 h 4417814"/>
              <a:gd name="connsiteX1-3" fmla="*/ 1600534 w 13849793"/>
              <a:gd name="connsiteY1-4" fmla="*/ 3815792 h 4417814"/>
              <a:gd name="connsiteX2-5" fmla="*/ 4199355 w 13849793"/>
              <a:gd name="connsiteY2-6" fmla="*/ 3033739 h 4417814"/>
              <a:gd name="connsiteX3-7" fmla="*/ 9168398 w 13849793"/>
              <a:gd name="connsiteY3-8" fmla="*/ 4417370 h 4417814"/>
              <a:gd name="connsiteX4-9" fmla="*/ 12368798 w 13849793"/>
              <a:gd name="connsiteY4-10" fmla="*/ 2865297 h 4417814"/>
              <a:gd name="connsiteX5-11" fmla="*/ 13824619 w 13849793"/>
              <a:gd name="connsiteY5-12" fmla="*/ 1192907 h 4417814"/>
              <a:gd name="connsiteX6-13" fmla="*/ 11261892 w 13849793"/>
              <a:gd name="connsiteY6-14" fmla="*/ 170223 h 4417814"/>
              <a:gd name="connsiteX7-15" fmla="*/ 1723050 w 13849793"/>
              <a:gd name="connsiteY7-16" fmla="*/ 98034 h 4417814"/>
              <a:gd name="connsiteX8-17" fmla="*/ 334 w 13849793"/>
              <a:gd name="connsiteY8-18" fmla="*/ 1325255 h 44178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849793" h="4417814">
                <a:moveTo>
                  <a:pt x="334" y="1325255"/>
                </a:moveTo>
                <a:cubicBezTo>
                  <a:pt x="-20085" y="1944881"/>
                  <a:pt x="900697" y="3531045"/>
                  <a:pt x="1600534" y="3815792"/>
                </a:cubicBezTo>
                <a:cubicBezTo>
                  <a:pt x="2300371" y="4100539"/>
                  <a:pt x="2938044" y="2933476"/>
                  <a:pt x="4199355" y="3033739"/>
                </a:cubicBezTo>
                <a:cubicBezTo>
                  <a:pt x="5460666" y="3134002"/>
                  <a:pt x="7806824" y="4445444"/>
                  <a:pt x="9168398" y="4417370"/>
                </a:cubicBezTo>
                <a:cubicBezTo>
                  <a:pt x="10529972" y="4389296"/>
                  <a:pt x="11592761" y="3402708"/>
                  <a:pt x="12368798" y="2865297"/>
                </a:cubicBezTo>
                <a:cubicBezTo>
                  <a:pt x="13144835" y="2327886"/>
                  <a:pt x="14009103" y="1642086"/>
                  <a:pt x="13824619" y="1192907"/>
                </a:cubicBezTo>
                <a:cubicBezTo>
                  <a:pt x="13640135" y="743728"/>
                  <a:pt x="13553908" y="300565"/>
                  <a:pt x="11261892" y="170223"/>
                </a:cubicBezTo>
                <a:cubicBezTo>
                  <a:pt x="8969876" y="39881"/>
                  <a:pt x="3601982" y="-98482"/>
                  <a:pt x="1723050" y="98034"/>
                </a:cubicBezTo>
                <a:cubicBezTo>
                  <a:pt x="-155882" y="294550"/>
                  <a:pt x="20753" y="705629"/>
                  <a:pt x="334" y="1325255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02760" y="255905"/>
            <a:ext cx="3661410" cy="6711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数据格式转换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363117" y="1628775"/>
            <a:ext cx="5069840" cy="69611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l"/>
            <a:r>
              <a:rPr lang="zh-CN" altLang="en-US" b="1" dirty="0"/>
              <a:t>把建模组预测好的数据进行处理，生成标准化的</a:t>
            </a:r>
          </a:p>
          <a:p>
            <a:pPr algn="l"/>
            <a:r>
              <a:rPr lang="zh-CN" altLang="en-US" b="1" dirty="0"/>
              <a:t>json数据格式和预测图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11223" y="6053779"/>
            <a:ext cx="2827655" cy="55626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zh-CN" altLang="en-US" b="1" dirty="0"/>
              <a:t>生成的</a:t>
            </a:r>
            <a:r>
              <a:rPr lang="en-US" altLang="zh-CN" b="1" dirty="0"/>
              <a:t>Json</a:t>
            </a:r>
            <a:r>
              <a:rPr lang="zh-CN" altLang="en-US" b="1" dirty="0"/>
              <a:t>数据文件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BD2659-EE7B-4C88-93BA-8861340A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92" y="2324886"/>
            <a:ext cx="4844577" cy="33109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219DAC-CE99-4118-A679-BA7A61BA0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325" y="2231876"/>
            <a:ext cx="5620043" cy="37466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C21D4B5-5259-498F-82BC-F30EBE945068}"/>
              </a:ext>
            </a:extLst>
          </p:cNvPr>
          <p:cNvSpPr txBox="1"/>
          <p:nvPr/>
        </p:nvSpPr>
        <p:spPr>
          <a:xfrm>
            <a:off x="7866511" y="6053779"/>
            <a:ext cx="2827655" cy="55626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zh-CN" altLang="en-US" b="1" dirty="0"/>
              <a:t>未来气温预测图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 4 </a:t>
            </a:r>
            <a:r>
              <a:rPr lang="zh-CN" altLang="en-US" dirty="0"/>
              <a:t>部分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服务器端</a:t>
            </a:r>
          </a:p>
        </p:txBody>
      </p:sp>
    </p:spTree>
    <p:extLst>
      <p:ext uri="{BB962C8B-B14F-4D97-AF65-F5344CB8AC3E}">
        <p14:creationId xmlns:p14="http://schemas.microsoft.com/office/powerpoint/2010/main" val="401753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7437120" y="-4346"/>
            <a:ext cx="475488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6972300" y="0"/>
            <a:ext cx="47548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4"/>
          <p:cNvSpPr txBox="1"/>
          <p:nvPr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Web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框架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103777" y="2162375"/>
            <a:ext cx="4817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Web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框架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298087" y="2902694"/>
            <a:ext cx="4429093" cy="189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en-US" altLang="zh-CN" sz="1600" dirty="0"/>
              <a:t>Web Application Framework</a:t>
            </a:r>
            <a:r>
              <a:rPr lang="zh-CN" altLang="zh-CN" sz="1600" dirty="0"/>
              <a:t>（</a:t>
            </a:r>
            <a:r>
              <a:rPr lang="en-US" altLang="zh-CN" sz="1600" dirty="0"/>
              <a:t>Web</a:t>
            </a:r>
            <a:r>
              <a:rPr lang="zh-CN" altLang="zh-CN" sz="1600" dirty="0"/>
              <a:t>应用程序框架）或简单的</a:t>
            </a:r>
            <a:r>
              <a:rPr lang="en-US" altLang="zh-CN" sz="1600" dirty="0"/>
              <a:t>Web Framework</a:t>
            </a:r>
            <a:r>
              <a:rPr lang="zh-CN" altLang="zh-CN" sz="1600" dirty="0"/>
              <a:t>（</a:t>
            </a:r>
            <a:r>
              <a:rPr lang="en-US" altLang="zh-CN" sz="1600" dirty="0"/>
              <a:t>Web</a:t>
            </a:r>
            <a:r>
              <a:rPr lang="zh-CN" altLang="zh-CN" sz="1600" dirty="0"/>
              <a:t>框架）表示一个库和模块的集合，使</a:t>
            </a:r>
            <a:r>
              <a:rPr lang="en-US" altLang="zh-CN" sz="1600" dirty="0"/>
              <a:t>Web</a:t>
            </a:r>
            <a:r>
              <a:rPr lang="zh-CN" altLang="zh-CN" sz="1600" dirty="0"/>
              <a:t>应用程序开发人员能够编写应用程序，而不必担心协议</a:t>
            </a:r>
            <a:r>
              <a:rPr lang="zh-CN" altLang="en-US" sz="1600" dirty="0"/>
              <a:t>、</a:t>
            </a:r>
            <a:r>
              <a:rPr lang="zh-CN" altLang="zh-CN" sz="1600" dirty="0"/>
              <a:t>线程管理等低级细节。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7580829" y="1958741"/>
            <a:ext cx="92891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219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"/>
                            </p:stCondLst>
                            <p:childTnLst>
                              <p:par>
                                <p:cTn id="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3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78F1AD6-AE68-48AD-897B-1DCEF306A4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组员介绍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F47D04-6F25-49EE-A47B-A92D7664446C}"/>
              </a:ext>
            </a:extLst>
          </p:cNvPr>
          <p:cNvSpPr txBox="1"/>
          <p:nvPr/>
        </p:nvSpPr>
        <p:spPr>
          <a:xfrm>
            <a:off x="754601" y="1789810"/>
            <a:ext cx="57882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组长：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王昱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李国兴行楷W" panose="00020600040101010101" pitchFamily="18" charset="-122"/>
              <a:ea typeface="汉仪李国兴行楷W" panose="00020600040101010101" pitchFamily="18" charset="-122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dirty="0">
              <a:solidFill>
                <a:srgbClr val="000000"/>
              </a:solidFill>
              <a:latin typeface="汉仪李国兴行楷W" panose="00020600040101010101" pitchFamily="18" charset="-122"/>
              <a:ea typeface="汉仪李国兴行楷W" panose="00020600040101010101" pitchFamily="18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李国兴行楷W" panose="00020600040101010101" pitchFamily="18" charset="-122"/>
              <a:ea typeface="汉仪李国兴行楷W" panose="00020600040101010101" pitchFamily="18" charset="-122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组员：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张正阳</a:t>
            </a:r>
            <a:r>
              <a:rPr lang="en-US" altLang="zh-CN" sz="32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	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赵康辉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	  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武熠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彬</a:t>
            </a:r>
            <a:r>
              <a:rPr lang="en-US" altLang="zh-CN" sz="32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   </a:t>
            </a:r>
            <a:r>
              <a:rPr lang="zh-CN" altLang="en-US" sz="32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林小倩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李国兴行楷W" panose="00020600040101010101" pitchFamily="18" charset="-122"/>
              <a:ea typeface="汉仪李国兴行楷W" panose="00020600040101010101" pitchFamily="18" charset="-122"/>
              <a:cs typeface="+mn-cs"/>
            </a:endParaRPr>
          </a:p>
        </p:txBody>
      </p:sp>
      <p:sp>
        <p:nvSpPr>
          <p:cNvPr id="6" name="五边形 2">
            <a:extLst>
              <a:ext uri="{FF2B5EF4-FFF2-40B4-BE49-F238E27FC236}">
                <a16:creationId xmlns:a16="http://schemas.microsoft.com/office/drawing/2014/main" id="{6FEC816A-A89D-4C5B-B1CF-448D811AF57F}"/>
              </a:ext>
            </a:extLst>
          </p:cNvPr>
          <p:cNvSpPr/>
          <p:nvPr/>
        </p:nvSpPr>
        <p:spPr>
          <a:xfrm rot="16200000">
            <a:off x="7909098" y="334960"/>
            <a:ext cx="1907978" cy="4380934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" name="五边形 4">
            <a:extLst>
              <a:ext uri="{FF2B5EF4-FFF2-40B4-BE49-F238E27FC236}">
                <a16:creationId xmlns:a16="http://schemas.microsoft.com/office/drawing/2014/main" id="{879F9CC9-1F21-43C4-A5D2-D06B78FCF448}"/>
              </a:ext>
            </a:extLst>
          </p:cNvPr>
          <p:cNvSpPr/>
          <p:nvPr/>
        </p:nvSpPr>
        <p:spPr>
          <a:xfrm rot="5400000" flipV="1">
            <a:off x="8173604" y="2283791"/>
            <a:ext cx="1378966" cy="4380934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8" name="七边形 7">
            <a:extLst>
              <a:ext uri="{FF2B5EF4-FFF2-40B4-BE49-F238E27FC236}">
                <a16:creationId xmlns:a16="http://schemas.microsoft.com/office/drawing/2014/main" id="{16F114ED-B5F1-404D-8E8D-6A0BE3254E7B}"/>
              </a:ext>
            </a:extLst>
          </p:cNvPr>
          <p:cNvSpPr/>
          <p:nvPr/>
        </p:nvSpPr>
        <p:spPr>
          <a:xfrm rot="20752675">
            <a:off x="9925968" y="47694"/>
            <a:ext cx="1573893" cy="1573893"/>
          </a:xfrm>
          <a:prstGeom prst="heptag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grpSp>
        <p:nvGrpSpPr>
          <p:cNvPr id="9" name="组合 50">
            <a:extLst>
              <a:ext uri="{FF2B5EF4-FFF2-40B4-BE49-F238E27FC236}">
                <a16:creationId xmlns:a16="http://schemas.microsoft.com/office/drawing/2014/main" id="{8F4BBBA1-404A-4343-815B-AF15A6DB2584}"/>
              </a:ext>
            </a:extLst>
          </p:cNvPr>
          <p:cNvGrpSpPr/>
          <p:nvPr/>
        </p:nvGrpSpPr>
        <p:grpSpPr>
          <a:xfrm>
            <a:off x="10214242" y="436287"/>
            <a:ext cx="997344" cy="1049336"/>
            <a:chOff x="6523038" y="1993900"/>
            <a:chExt cx="1339850" cy="1409700"/>
          </a:xfrm>
          <a:solidFill>
            <a:schemeClr val="bg1"/>
          </a:solidFill>
        </p:grpSpPr>
        <p:sp>
          <p:nvSpPr>
            <p:cNvPr id="10" name="Freeform 31">
              <a:extLst>
                <a:ext uri="{FF2B5EF4-FFF2-40B4-BE49-F238E27FC236}">
                  <a16:creationId xmlns:a16="http://schemas.microsoft.com/office/drawing/2014/main" id="{6FC2F1F5-F403-43F6-BE22-3D0F5EF3F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038" y="2005013"/>
              <a:ext cx="325438" cy="163512"/>
            </a:xfrm>
            <a:custGeom>
              <a:avLst/>
              <a:gdLst>
                <a:gd name="T0" fmla="*/ 132 w 177"/>
                <a:gd name="T1" fmla="*/ 88 h 88"/>
                <a:gd name="T2" fmla="*/ 132 w 177"/>
                <a:gd name="T3" fmla="*/ 88 h 88"/>
                <a:gd name="T4" fmla="*/ 177 w 177"/>
                <a:gd name="T5" fmla="*/ 0 h 88"/>
                <a:gd name="T6" fmla="*/ 0 w 177"/>
                <a:gd name="T7" fmla="*/ 0 h 88"/>
                <a:gd name="T8" fmla="*/ 44 w 177"/>
                <a:gd name="T9" fmla="*/ 88 h 88"/>
                <a:gd name="T10" fmla="*/ 132 w 17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88">
                  <a:moveTo>
                    <a:pt x="132" y="88"/>
                  </a:moveTo>
                  <a:lnTo>
                    <a:pt x="132" y="88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44" y="88"/>
                  </a:lnTo>
                  <a:lnTo>
                    <a:pt x="132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1" name="Freeform 32">
              <a:extLst>
                <a:ext uri="{FF2B5EF4-FFF2-40B4-BE49-F238E27FC236}">
                  <a16:creationId xmlns:a16="http://schemas.microsoft.com/office/drawing/2014/main" id="{3EC9BC3F-0B02-409F-920B-9A3DB3E8C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2950" y="2205038"/>
              <a:ext cx="207963" cy="1127125"/>
            </a:xfrm>
            <a:custGeom>
              <a:avLst/>
              <a:gdLst>
                <a:gd name="T0" fmla="*/ 0 w 113"/>
                <a:gd name="T1" fmla="*/ 367 h 611"/>
                <a:gd name="T2" fmla="*/ 0 w 113"/>
                <a:gd name="T3" fmla="*/ 367 h 611"/>
                <a:gd name="T4" fmla="*/ 54 w 113"/>
                <a:gd name="T5" fmla="*/ 611 h 611"/>
                <a:gd name="T6" fmla="*/ 113 w 113"/>
                <a:gd name="T7" fmla="*/ 369 h 611"/>
                <a:gd name="T8" fmla="*/ 98 w 113"/>
                <a:gd name="T9" fmla="*/ 0 h 611"/>
                <a:gd name="T10" fmla="*/ 10 w 113"/>
                <a:gd name="T11" fmla="*/ 0 h 611"/>
                <a:gd name="T12" fmla="*/ 0 w 113"/>
                <a:gd name="T13" fmla="*/ 36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11">
                  <a:moveTo>
                    <a:pt x="0" y="367"/>
                  </a:moveTo>
                  <a:lnTo>
                    <a:pt x="0" y="367"/>
                  </a:lnTo>
                  <a:cubicBezTo>
                    <a:pt x="19" y="429"/>
                    <a:pt x="54" y="611"/>
                    <a:pt x="54" y="611"/>
                  </a:cubicBezTo>
                  <a:cubicBezTo>
                    <a:pt x="54" y="611"/>
                    <a:pt x="95" y="431"/>
                    <a:pt x="113" y="369"/>
                  </a:cubicBezTo>
                  <a:lnTo>
                    <a:pt x="98" y="0"/>
                  </a:lnTo>
                  <a:lnTo>
                    <a:pt x="10" y="0"/>
                  </a:lnTo>
                  <a:lnTo>
                    <a:pt x="0" y="3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2" name="Freeform 33">
              <a:extLst>
                <a:ext uri="{FF2B5EF4-FFF2-40B4-BE49-F238E27FC236}">
                  <a16:creationId xmlns:a16="http://schemas.microsoft.com/office/drawing/2014/main" id="{F6F4177A-1F0A-4738-9A7D-7AE5FC9C9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1993900"/>
              <a:ext cx="669925" cy="1409700"/>
            </a:xfrm>
            <a:custGeom>
              <a:avLst/>
              <a:gdLst>
                <a:gd name="T0" fmla="*/ 243 w 364"/>
                <a:gd name="T1" fmla="*/ 0 h 764"/>
                <a:gd name="T2" fmla="*/ 243 w 364"/>
                <a:gd name="T3" fmla="*/ 0 h 764"/>
                <a:gd name="T4" fmla="*/ 134 w 364"/>
                <a:gd name="T5" fmla="*/ 79 h 764"/>
                <a:gd name="T6" fmla="*/ 0 w 364"/>
                <a:gd name="T7" fmla="*/ 49 h 764"/>
                <a:gd name="T8" fmla="*/ 299 w 364"/>
                <a:gd name="T9" fmla="*/ 687 h 764"/>
                <a:gd name="T10" fmla="*/ 364 w 364"/>
                <a:gd name="T11" fmla="*/ 764 h 764"/>
                <a:gd name="T12" fmla="*/ 305 w 364"/>
                <a:gd name="T13" fmla="*/ 562 h 764"/>
                <a:gd name="T14" fmla="*/ 243 w 364"/>
                <a:gd name="T1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43" y="0"/>
                  </a:moveTo>
                  <a:lnTo>
                    <a:pt x="243" y="0"/>
                  </a:lnTo>
                  <a:lnTo>
                    <a:pt x="134" y="79"/>
                  </a:lnTo>
                  <a:lnTo>
                    <a:pt x="0" y="49"/>
                  </a:lnTo>
                  <a:cubicBezTo>
                    <a:pt x="129" y="412"/>
                    <a:pt x="235" y="597"/>
                    <a:pt x="299" y="687"/>
                  </a:cubicBezTo>
                  <a:cubicBezTo>
                    <a:pt x="340" y="746"/>
                    <a:pt x="364" y="764"/>
                    <a:pt x="364" y="764"/>
                  </a:cubicBezTo>
                  <a:cubicBezTo>
                    <a:pt x="340" y="707"/>
                    <a:pt x="320" y="637"/>
                    <a:pt x="305" y="562"/>
                  </a:cubicBezTo>
                  <a:cubicBezTo>
                    <a:pt x="251" y="307"/>
                    <a:pt x="243" y="0"/>
                    <a:pt x="24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3" name="Freeform 34">
              <a:extLst>
                <a:ext uri="{FF2B5EF4-FFF2-40B4-BE49-F238E27FC236}">
                  <a16:creationId xmlns:a16="http://schemas.microsoft.com/office/drawing/2014/main" id="{982505E2-0393-4DB1-A1EA-19A3FA49A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2963" y="1993900"/>
              <a:ext cx="669925" cy="1409700"/>
            </a:xfrm>
            <a:custGeom>
              <a:avLst/>
              <a:gdLst>
                <a:gd name="T0" fmla="*/ 230 w 364"/>
                <a:gd name="T1" fmla="*/ 79 h 764"/>
                <a:gd name="T2" fmla="*/ 230 w 364"/>
                <a:gd name="T3" fmla="*/ 79 h 764"/>
                <a:gd name="T4" fmla="*/ 121 w 364"/>
                <a:gd name="T5" fmla="*/ 0 h 764"/>
                <a:gd name="T6" fmla="*/ 59 w 364"/>
                <a:gd name="T7" fmla="*/ 562 h 764"/>
                <a:gd name="T8" fmla="*/ 0 w 364"/>
                <a:gd name="T9" fmla="*/ 764 h 764"/>
                <a:gd name="T10" fmla="*/ 66 w 364"/>
                <a:gd name="T11" fmla="*/ 687 h 764"/>
                <a:gd name="T12" fmla="*/ 364 w 364"/>
                <a:gd name="T13" fmla="*/ 48 h 764"/>
                <a:gd name="T14" fmla="*/ 230 w 364"/>
                <a:gd name="T15" fmla="*/ 79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30" y="79"/>
                  </a:moveTo>
                  <a:lnTo>
                    <a:pt x="230" y="79"/>
                  </a:lnTo>
                  <a:lnTo>
                    <a:pt x="121" y="0"/>
                  </a:lnTo>
                  <a:cubicBezTo>
                    <a:pt x="121" y="0"/>
                    <a:pt x="113" y="306"/>
                    <a:pt x="59" y="562"/>
                  </a:cubicBezTo>
                  <a:cubicBezTo>
                    <a:pt x="44" y="637"/>
                    <a:pt x="24" y="707"/>
                    <a:pt x="0" y="764"/>
                  </a:cubicBezTo>
                  <a:cubicBezTo>
                    <a:pt x="0" y="764"/>
                    <a:pt x="24" y="746"/>
                    <a:pt x="66" y="687"/>
                  </a:cubicBezTo>
                  <a:cubicBezTo>
                    <a:pt x="129" y="597"/>
                    <a:pt x="236" y="411"/>
                    <a:pt x="364" y="48"/>
                  </a:cubicBezTo>
                  <a:lnTo>
                    <a:pt x="230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8528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7437120" y="-4346"/>
            <a:ext cx="475488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6972300" y="0"/>
            <a:ext cx="47548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4"/>
          <p:cNvSpPr txBox="1"/>
          <p:nvPr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Spring Boot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框架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103777" y="2162375"/>
            <a:ext cx="481711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sym typeface="+mn-ea"/>
              </a:rPr>
              <a:t>Spring Boot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sym typeface="+mn-ea"/>
              </a:rPr>
              <a:t>框架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298087" y="2902694"/>
            <a:ext cx="4429093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sz="1600" dirty="0"/>
              <a:t>Spring Boot是由Pivotal团队提供的全新框架，其设计目的是用来简化新Spring应用的初始搭建以及开发过程。该框架使用了特定的方式来进行配置，从而使开发人员不再需要定义样板化的配置。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580829" y="1958741"/>
            <a:ext cx="92891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" y="1215390"/>
            <a:ext cx="4884420" cy="481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15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39"/>
                            </p:stCondLst>
                            <p:childTnLst>
                              <p:par>
                                <p:cTn id="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39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3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任意多边形 1"/>
          <p:cNvSpPr/>
          <p:nvPr/>
        </p:nvSpPr>
        <p:spPr>
          <a:xfrm rot="10800000">
            <a:off x="6562067" y="907107"/>
            <a:ext cx="6328611" cy="6403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6" h="20640" extrusionOk="0">
                <a:moveTo>
                  <a:pt x="1443" y="1935"/>
                </a:moveTo>
                <a:cubicBezTo>
                  <a:pt x="3425" y="454"/>
                  <a:pt x="9203" y="-488"/>
                  <a:pt x="12108" y="266"/>
                </a:cubicBezTo>
                <a:cubicBezTo>
                  <a:pt x="15013" y="1019"/>
                  <a:pt x="17581" y="4203"/>
                  <a:pt x="18873" y="6457"/>
                </a:cubicBezTo>
                <a:cubicBezTo>
                  <a:pt x="20166" y="8710"/>
                  <a:pt x="21060" y="11439"/>
                  <a:pt x="19863" y="13786"/>
                </a:cubicBezTo>
                <a:cubicBezTo>
                  <a:pt x="18667" y="16134"/>
                  <a:pt x="14602" y="19971"/>
                  <a:pt x="11694" y="20542"/>
                </a:cubicBezTo>
                <a:cubicBezTo>
                  <a:pt x="8786" y="21112"/>
                  <a:pt x="4330" y="19107"/>
                  <a:pt x="2416" y="17208"/>
                </a:cubicBezTo>
                <a:cubicBezTo>
                  <a:pt x="503" y="15310"/>
                  <a:pt x="383" y="11686"/>
                  <a:pt x="212" y="9149"/>
                </a:cubicBezTo>
                <a:cubicBezTo>
                  <a:pt x="42" y="6611"/>
                  <a:pt x="-540" y="3415"/>
                  <a:pt x="1443" y="1935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0" name="文本框 3"/>
          <p:cNvSpPr txBox="1"/>
          <p:nvPr/>
        </p:nvSpPr>
        <p:spPr>
          <a:xfrm>
            <a:off x="466090" y="1918970"/>
            <a:ext cx="7818755" cy="396938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00000"/>
              </a:lnSpc>
              <a:defRPr sz="2800" b="1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lvl="0" algn="l" fontAlgn="auto">
              <a:lnSpc>
                <a:spcPct val="150000"/>
              </a:lnSpc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经对比与查询，选择使用Runtime.getRuntime( )执行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python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脚本文件，调用文件中的函数预测未来一周的数据，并生成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json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文件，利用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Bufferedreader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接收输入信息流，将得到的数据在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java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中转换为字符串类型并保存，并使用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fastjson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包将其转换为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json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格式的数据，以待传递到前端。</a:t>
            </a:r>
          </a:p>
        </p:txBody>
      </p:sp>
      <p:sp>
        <p:nvSpPr>
          <p:cNvPr id="171" name="任意多边形 5"/>
          <p:cNvSpPr/>
          <p:nvPr/>
        </p:nvSpPr>
        <p:spPr>
          <a:xfrm rot="11271601">
            <a:off x="-763247" y="-523319"/>
            <a:ext cx="2543826" cy="1580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45" h="20542" extrusionOk="0">
                <a:moveTo>
                  <a:pt x="6915" y="5826"/>
                </a:moveTo>
                <a:cubicBezTo>
                  <a:pt x="9005" y="3937"/>
                  <a:pt x="10007" y="706"/>
                  <a:pt x="12661" y="61"/>
                </a:cubicBezTo>
                <a:cubicBezTo>
                  <a:pt x="15316" y="-584"/>
                  <a:pt x="17782" y="4019"/>
                  <a:pt x="18992" y="6284"/>
                </a:cubicBezTo>
                <a:cubicBezTo>
                  <a:pt x="20201" y="8549"/>
                  <a:pt x="21038" y="11292"/>
                  <a:pt x="19918" y="13652"/>
                </a:cubicBezTo>
                <a:cubicBezTo>
                  <a:pt x="18799" y="16012"/>
                  <a:pt x="14995" y="19869"/>
                  <a:pt x="12274" y="20443"/>
                </a:cubicBezTo>
                <a:cubicBezTo>
                  <a:pt x="9553" y="21016"/>
                  <a:pt x="5384" y="19001"/>
                  <a:pt x="3593" y="17092"/>
                </a:cubicBezTo>
                <a:cubicBezTo>
                  <a:pt x="1803" y="15183"/>
                  <a:pt x="-562" y="15676"/>
                  <a:pt x="120" y="11394"/>
                </a:cubicBezTo>
                <a:cubicBezTo>
                  <a:pt x="802" y="7113"/>
                  <a:pt x="4825" y="7715"/>
                  <a:pt x="6915" y="582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6090" y="763905"/>
            <a:ext cx="66325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/>
              <a:t>调用后端函数，生成预测数据</a:t>
            </a:r>
          </a:p>
        </p:txBody>
      </p:sp>
    </p:spTree>
    <p:extLst>
      <p:ext uri="{BB962C8B-B14F-4D97-AF65-F5344CB8AC3E}">
        <p14:creationId xmlns:p14="http://schemas.microsoft.com/office/powerpoint/2010/main" val="2752973617"/>
      </p:ext>
    </p:extLst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7437120" y="-4346"/>
            <a:ext cx="475488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6972300" y="0"/>
            <a:ext cx="47548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4"/>
          <p:cNvSpPr txBox="1"/>
          <p:nvPr/>
        </p:nvSpPr>
        <p:spPr>
          <a:xfrm>
            <a:off x="1158408" y="14271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MySQL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数据库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7103777" y="2162375"/>
            <a:ext cx="481711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sz="2400" dirty="0">
                <a:sym typeface="+mn-ea"/>
              </a:rPr>
              <a:t>MySQL</a:t>
            </a:r>
            <a:r>
              <a:rPr lang="zh-CN" sz="2400" dirty="0">
                <a:sym typeface="+mn-ea"/>
              </a:rPr>
              <a:t>数据库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298087" y="2902694"/>
            <a:ext cx="4429093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sz="1600" dirty="0"/>
              <a:t>MySQL是一种开放源代码的关系型数据库管理系统，使用最常用的数据库管理语言--结构化查询语言进行数据库管理。MySQL因为其速度、可靠性和适应性而备受关注。大多数人都认为在不需要事务化处理的情况下，MySQL是管理内容最好的选择。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580829" y="1958741"/>
            <a:ext cx="92891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r="56629" b="33870"/>
          <a:stretch>
            <a:fillRect/>
          </a:stretch>
        </p:blipFill>
        <p:spPr>
          <a:xfrm>
            <a:off x="485775" y="1297940"/>
            <a:ext cx="4831715" cy="453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44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39"/>
                            </p:stCondLst>
                            <p:childTnLst>
                              <p:par>
                                <p:cTn id="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39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3" grpId="0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任意多边形 1"/>
          <p:cNvSpPr/>
          <p:nvPr/>
        </p:nvSpPr>
        <p:spPr>
          <a:xfrm rot="10800000">
            <a:off x="6562067" y="907107"/>
            <a:ext cx="6328611" cy="6403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6" h="20640" extrusionOk="0">
                <a:moveTo>
                  <a:pt x="1443" y="1935"/>
                </a:moveTo>
                <a:cubicBezTo>
                  <a:pt x="3425" y="454"/>
                  <a:pt x="9203" y="-488"/>
                  <a:pt x="12108" y="266"/>
                </a:cubicBezTo>
                <a:cubicBezTo>
                  <a:pt x="15013" y="1019"/>
                  <a:pt x="17581" y="4203"/>
                  <a:pt x="18873" y="6457"/>
                </a:cubicBezTo>
                <a:cubicBezTo>
                  <a:pt x="20166" y="8710"/>
                  <a:pt x="21060" y="11439"/>
                  <a:pt x="19863" y="13786"/>
                </a:cubicBezTo>
                <a:cubicBezTo>
                  <a:pt x="18667" y="16134"/>
                  <a:pt x="14602" y="19971"/>
                  <a:pt x="11694" y="20542"/>
                </a:cubicBezTo>
                <a:cubicBezTo>
                  <a:pt x="8786" y="21112"/>
                  <a:pt x="4330" y="19107"/>
                  <a:pt x="2416" y="17208"/>
                </a:cubicBezTo>
                <a:cubicBezTo>
                  <a:pt x="503" y="15310"/>
                  <a:pt x="383" y="11686"/>
                  <a:pt x="212" y="9149"/>
                </a:cubicBezTo>
                <a:cubicBezTo>
                  <a:pt x="42" y="6611"/>
                  <a:pt x="-540" y="3415"/>
                  <a:pt x="1443" y="1935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0" name="文本框 3"/>
          <p:cNvSpPr txBox="1"/>
          <p:nvPr/>
        </p:nvSpPr>
        <p:spPr>
          <a:xfrm>
            <a:off x="466090" y="1918970"/>
            <a:ext cx="7818755" cy="461581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00000"/>
              </a:lnSpc>
              <a:defRPr sz="2800" b="1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lvl="0" algn="l" fontAlgn="auto">
              <a:lnSpc>
                <a:spcPct val="150000"/>
              </a:lnSpc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注册用户时，接收前端传递的变量（用户名，密码），将其与数据库中变量进行比对，并提示用户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“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用户名已存在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”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等信息；如果信息均无重复则将用户信息保存在数据库中；</a:t>
            </a:r>
          </a:p>
          <a:p>
            <a:pPr lvl="0" algn="l" fontAlgn="auto">
              <a:lnSpc>
                <a:spcPct val="150000"/>
              </a:lnSpc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登录用户时，接收前端传递的变量，将其与数据库内容进行比对，并提示用户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“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用户名不存在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”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微软雅黑 Light" panose="020B0502040204020203" charset="-122"/>
              </a:rPr>
              <a:t>等信息；如果信息均正确则进入天气预测界面。</a:t>
            </a:r>
          </a:p>
        </p:txBody>
      </p:sp>
      <p:sp>
        <p:nvSpPr>
          <p:cNvPr id="171" name="任意多边形 5"/>
          <p:cNvSpPr/>
          <p:nvPr/>
        </p:nvSpPr>
        <p:spPr>
          <a:xfrm rot="11271601">
            <a:off x="-763247" y="-523319"/>
            <a:ext cx="2543826" cy="1580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45" h="20542" extrusionOk="0">
                <a:moveTo>
                  <a:pt x="6915" y="5826"/>
                </a:moveTo>
                <a:cubicBezTo>
                  <a:pt x="9005" y="3937"/>
                  <a:pt x="10007" y="706"/>
                  <a:pt x="12661" y="61"/>
                </a:cubicBezTo>
                <a:cubicBezTo>
                  <a:pt x="15316" y="-584"/>
                  <a:pt x="17782" y="4019"/>
                  <a:pt x="18992" y="6284"/>
                </a:cubicBezTo>
                <a:cubicBezTo>
                  <a:pt x="20201" y="8549"/>
                  <a:pt x="21038" y="11292"/>
                  <a:pt x="19918" y="13652"/>
                </a:cubicBezTo>
                <a:cubicBezTo>
                  <a:pt x="18799" y="16012"/>
                  <a:pt x="14995" y="19869"/>
                  <a:pt x="12274" y="20443"/>
                </a:cubicBezTo>
                <a:cubicBezTo>
                  <a:pt x="9553" y="21016"/>
                  <a:pt x="5384" y="19001"/>
                  <a:pt x="3593" y="17092"/>
                </a:cubicBezTo>
                <a:cubicBezTo>
                  <a:pt x="1803" y="15183"/>
                  <a:pt x="-562" y="15676"/>
                  <a:pt x="120" y="11394"/>
                </a:cubicBezTo>
                <a:cubicBezTo>
                  <a:pt x="802" y="7113"/>
                  <a:pt x="4825" y="7715"/>
                  <a:pt x="6915" y="582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6090" y="763905"/>
            <a:ext cx="66325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/>
              <a:t>利用数据库进行用户管理操作</a:t>
            </a:r>
          </a:p>
        </p:txBody>
      </p:sp>
    </p:spTree>
    <p:extLst>
      <p:ext uri="{BB962C8B-B14F-4D97-AF65-F5344CB8AC3E}">
        <p14:creationId xmlns:p14="http://schemas.microsoft.com/office/powerpoint/2010/main" val="1220041614"/>
      </p:ext>
    </p:extLst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5 </a:t>
            </a:r>
            <a:r>
              <a:rPr lang="zh-CN" altLang="en-US" dirty="0"/>
              <a:t>部分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前端</a:t>
            </a:r>
          </a:p>
        </p:txBody>
      </p:sp>
    </p:spTree>
    <p:extLst>
      <p:ext uri="{BB962C8B-B14F-4D97-AF65-F5344CB8AC3E}">
        <p14:creationId xmlns:p14="http://schemas.microsoft.com/office/powerpoint/2010/main" val="70542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ADFC3B4C-66A3-4272-BAC6-3E45677F9212}"/>
              </a:ext>
            </a:extLst>
          </p:cNvPr>
          <p:cNvSpPr/>
          <p:nvPr/>
        </p:nvSpPr>
        <p:spPr>
          <a:xfrm>
            <a:off x="7437120" y="-4346"/>
            <a:ext cx="475488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A18F41D-088B-4534-90E6-3CEAEBC261C4}"/>
              </a:ext>
            </a:extLst>
          </p:cNvPr>
          <p:cNvSpPr/>
          <p:nvPr/>
        </p:nvSpPr>
        <p:spPr>
          <a:xfrm>
            <a:off x="7003487" y="4346"/>
            <a:ext cx="47548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4">
            <a:extLst>
              <a:ext uri="{FF2B5EF4-FFF2-40B4-BE49-F238E27FC236}">
                <a16:creationId xmlns:a16="http://schemas.microsoft.com/office/drawing/2014/main" id="{7893C5B7-9983-4011-BA37-7B191A580DC1}"/>
              </a:ext>
            </a:extLst>
          </p:cNvPr>
          <p:cNvSpPr txBox="1"/>
          <p:nvPr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登录</a:t>
            </a:r>
            <a:r>
              <a:rPr lang="zh-CN" altLang="en-US" sz="2800" noProof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界面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039CD4B-B9CD-43DC-9825-D7750B426919}"/>
              </a:ext>
            </a:extLst>
          </p:cNvPr>
          <p:cNvCxnSpPr/>
          <p:nvPr/>
        </p:nvCxnSpPr>
        <p:spPr>
          <a:xfrm>
            <a:off x="7580829" y="1958741"/>
            <a:ext cx="92891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71F08CE-FA35-4072-A529-0D315B631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" y="926586"/>
            <a:ext cx="9402483" cy="59444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5700B8-946D-493C-A998-A78BC85222A5}"/>
              </a:ext>
            </a:extLst>
          </p:cNvPr>
          <p:cNvSpPr txBox="1"/>
          <p:nvPr/>
        </p:nvSpPr>
        <p:spPr>
          <a:xfrm>
            <a:off x="9609056" y="2036190"/>
            <a:ext cx="2149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从这个界面可以跳转到注册界面，预测数据界面和用户管理界面</a:t>
            </a:r>
          </a:p>
        </p:txBody>
      </p:sp>
    </p:spTree>
    <p:extLst>
      <p:ext uri="{BB962C8B-B14F-4D97-AF65-F5344CB8AC3E}">
        <p14:creationId xmlns:p14="http://schemas.microsoft.com/office/powerpoint/2010/main" val="428673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ADFC3B4C-66A3-4272-BAC6-3E45677F9212}"/>
              </a:ext>
            </a:extLst>
          </p:cNvPr>
          <p:cNvSpPr/>
          <p:nvPr/>
        </p:nvSpPr>
        <p:spPr>
          <a:xfrm>
            <a:off x="7437120" y="-4346"/>
            <a:ext cx="475488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A18F41D-088B-4534-90E6-3CEAEBC261C4}"/>
              </a:ext>
            </a:extLst>
          </p:cNvPr>
          <p:cNvSpPr/>
          <p:nvPr/>
        </p:nvSpPr>
        <p:spPr>
          <a:xfrm>
            <a:off x="6972300" y="0"/>
            <a:ext cx="47548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标题 4">
            <a:extLst>
              <a:ext uri="{FF2B5EF4-FFF2-40B4-BE49-F238E27FC236}">
                <a16:creationId xmlns:a16="http://schemas.microsoft.com/office/drawing/2014/main" id="{7893C5B7-9983-4011-BA37-7B191A580DC1}"/>
              </a:ext>
            </a:extLst>
          </p:cNvPr>
          <p:cNvSpPr txBox="1"/>
          <p:nvPr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noProof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注册界面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039CD4B-B9CD-43DC-9825-D7750B426919}"/>
              </a:ext>
            </a:extLst>
          </p:cNvPr>
          <p:cNvCxnSpPr/>
          <p:nvPr/>
        </p:nvCxnSpPr>
        <p:spPr>
          <a:xfrm>
            <a:off x="7580829" y="1958741"/>
            <a:ext cx="92891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40FA8451-E54E-48B0-8872-D11147399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746"/>
            <a:ext cx="8509744" cy="63691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9C4A76D-B9DA-4723-9B0F-74AA0B5F15A1}"/>
              </a:ext>
            </a:extLst>
          </p:cNvPr>
          <p:cNvSpPr txBox="1"/>
          <p:nvPr/>
        </p:nvSpPr>
        <p:spPr>
          <a:xfrm>
            <a:off x="8748074" y="2055043"/>
            <a:ext cx="266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包含用户名（不能重复），两次输入密码应该保持一致，（邮箱地址和验证码待实现）</a:t>
            </a:r>
          </a:p>
        </p:txBody>
      </p:sp>
    </p:spTree>
    <p:extLst>
      <p:ext uri="{BB962C8B-B14F-4D97-AF65-F5344CB8AC3E}">
        <p14:creationId xmlns:p14="http://schemas.microsoft.com/office/powerpoint/2010/main" val="396940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ADFC3B4C-66A3-4272-BAC6-3E45677F9212}"/>
              </a:ext>
            </a:extLst>
          </p:cNvPr>
          <p:cNvSpPr/>
          <p:nvPr/>
        </p:nvSpPr>
        <p:spPr>
          <a:xfrm>
            <a:off x="7437120" y="-4346"/>
            <a:ext cx="475488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A18F41D-088B-4534-90E6-3CEAEBC261C4}"/>
              </a:ext>
            </a:extLst>
          </p:cNvPr>
          <p:cNvSpPr/>
          <p:nvPr/>
        </p:nvSpPr>
        <p:spPr>
          <a:xfrm>
            <a:off x="6972300" y="0"/>
            <a:ext cx="47548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4">
            <a:extLst>
              <a:ext uri="{FF2B5EF4-FFF2-40B4-BE49-F238E27FC236}">
                <a16:creationId xmlns:a16="http://schemas.microsoft.com/office/drawing/2014/main" id="{7893C5B7-9983-4011-BA37-7B191A580DC1}"/>
              </a:ext>
            </a:extLst>
          </p:cNvPr>
          <p:cNvSpPr txBox="1"/>
          <p:nvPr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noProof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注册界面成功与出错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92E897-9A60-419F-B117-7A91F6646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9669" y="907365"/>
            <a:ext cx="7787835" cy="46023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183FF5-A6C4-41DC-A48C-D58B9F2C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410" y="364748"/>
            <a:ext cx="5398770" cy="2390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185FCA-F579-47F1-A021-A8B6A8DD3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3567701"/>
            <a:ext cx="5038626" cy="21355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C12B0C-B4DE-470F-9952-A9F71342B2BA}"/>
              </a:ext>
            </a:extLst>
          </p:cNvPr>
          <p:cNvSpPr txBox="1"/>
          <p:nvPr/>
        </p:nvSpPr>
        <p:spPr>
          <a:xfrm>
            <a:off x="612742" y="5957740"/>
            <a:ext cx="475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注册成功，数据库有更新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74B458-4C20-4FFB-891A-15F643FE1004}"/>
              </a:ext>
            </a:extLst>
          </p:cNvPr>
          <p:cNvSpPr txBox="1"/>
          <p:nvPr/>
        </p:nvSpPr>
        <p:spPr>
          <a:xfrm>
            <a:off x="7626285" y="2846895"/>
            <a:ext cx="313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用户名存在情况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3CBC9A-1198-424D-A466-EF90248229AF}"/>
              </a:ext>
            </a:extLst>
          </p:cNvPr>
          <p:cNvSpPr txBox="1"/>
          <p:nvPr/>
        </p:nvSpPr>
        <p:spPr>
          <a:xfrm>
            <a:off x="7814820" y="6092872"/>
            <a:ext cx="376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两次密码不一致情况</a:t>
            </a:r>
          </a:p>
        </p:txBody>
      </p:sp>
    </p:spTree>
    <p:extLst>
      <p:ext uri="{BB962C8B-B14F-4D97-AF65-F5344CB8AC3E}">
        <p14:creationId xmlns:p14="http://schemas.microsoft.com/office/powerpoint/2010/main" val="229984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ADFC3B4C-66A3-4272-BAC6-3E45677F9212}"/>
              </a:ext>
            </a:extLst>
          </p:cNvPr>
          <p:cNvSpPr/>
          <p:nvPr/>
        </p:nvSpPr>
        <p:spPr>
          <a:xfrm>
            <a:off x="7437120" y="-4346"/>
            <a:ext cx="475488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A18F41D-088B-4534-90E6-3CEAEBC261C4}"/>
              </a:ext>
            </a:extLst>
          </p:cNvPr>
          <p:cNvSpPr/>
          <p:nvPr/>
        </p:nvSpPr>
        <p:spPr>
          <a:xfrm>
            <a:off x="6972300" y="0"/>
            <a:ext cx="47548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4">
            <a:extLst>
              <a:ext uri="{FF2B5EF4-FFF2-40B4-BE49-F238E27FC236}">
                <a16:creationId xmlns:a16="http://schemas.microsoft.com/office/drawing/2014/main" id="{7893C5B7-9983-4011-BA37-7B191A580DC1}"/>
              </a:ext>
            </a:extLst>
          </p:cNvPr>
          <p:cNvSpPr txBox="1"/>
          <p:nvPr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noProof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天气预测界面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FB0204-F0DB-4F19-9809-1AD589079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571"/>
            <a:ext cx="9351390" cy="60237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FA2C445-FCEA-458A-972F-91693601B13D}"/>
              </a:ext>
            </a:extLst>
          </p:cNvPr>
          <p:cNvSpPr txBox="1"/>
          <p:nvPr/>
        </p:nvSpPr>
        <p:spPr>
          <a:xfrm>
            <a:off x="9822730" y="1423447"/>
            <a:ext cx="17251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可以选择想要预测的省份和日期，点击预测后图表会进行更新（实时计算有延迟），红色为最高温，蓝色为最低温</a:t>
            </a:r>
          </a:p>
        </p:txBody>
      </p:sp>
    </p:spTree>
    <p:extLst>
      <p:ext uri="{BB962C8B-B14F-4D97-AF65-F5344CB8AC3E}">
        <p14:creationId xmlns:p14="http://schemas.microsoft.com/office/powerpoint/2010/main" val="145699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ADFC3B4C-66A3-4272-BAC6-3E45677F9212}"/>
              </a:ext>
            </a:extLst>
          </p:cNvPr>
          <p:cNvSpPr/>
          <p:nvPr/>
        </p:nvSpPr>
        <p:spPr>
          <a:xfrm>
            <a:off x="7437120" y="-4346"/>
            <a:ext cx="475488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A18F41D-088B-4534-90E6-3CEAEBC261C4}"/>
              </a:ext>
            </a:extLst>
          </p:cNvPr>
          <p:cNvSpPr/>
          <p:nvPr/>
        </p:nvSpPr>
        <p:spPr>
          <a:xfrm>
            <a:off x="6972300" y="0"/>
            <a:ext cx="47548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4">
            <a:extLst>
              <a:ext uri="{FF2B5EF4-FFF2-40B4-BE49-F238E27FC236}">
                <a16:creationId xmlns:a16="http://schemas.microsoft.com/office/drawing/2014/main" id="{7893C5B7-9983-4011-BA37-7B191A580DC1}"/>
              </a:ext>
            </a:extLst>
          </p:cNvPr>
          <p:cNvSpPr txBox="1"/>
          <p:nvPr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用户管理</a:t>
            </a:r>
            <a:r>
              <a:rPr lang="zh-CN" altLang="en-US" sz="2800" noProof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界面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812388-A777-4A8B-A233-9BD54FA39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50571"/>
            <a:ext cx="11199044" cy="523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0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78F1AD6-AE68-48AD-897B-1DCEF306A4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总体任务完成情况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F47D04-6F25-49EE-A47B-A92D7664446C}"/>
              </a:ext>
            </a:extLst>
          </p:cNvPr>
          <p:cNvSpPr txBox="1"/>
          <p:nvPr/>
        </p:nvSpPr>
        <p:spPr>
          <a:xfrm>
            <a:off x="1691462" y="1468562"/>
            <a:ext cx="74880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Finished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李国兴行楷W" panose="00020600040101010101" pitchFamily="18" charset="-122"/>
              <a:ea typeface="汉仪李国兴行楷W" panose="00020600040101010101" pitchFamily="18" charset="-122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1.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配置任务全部完成，但虚拟机和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Spark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集群未使用。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李国兴行楷W" panose="00020600040101010101" pitchFamily="18" charset="-122"/>
              <a:ea typeface="汉仪李国兴行楷W" panose="00020600040101010101" pitchFamily="18" charset="-122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2.</a:t>
            </a:r>
            <a:r>
              <a:rPr lang="zh-CN" altLang="en-US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数据清洗和建模</a:t>
            </a:r>
            <a:endParaRPr lang="en-US" altLang="zh-CN" sz="2400" dirty="0">
              <a:solidFill>
                <a:srgbClr val="000000"/>
              </a:solidFill>
              <a:latin typeface="汉仪李国兴行楷W" panose="00020600040101010101" pitchFamily="18" charset="-122"/>
              <a:ea typeface="汉仪李国兴行楷W" panose="00020600040101010101" pitchFamily="18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3.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数据格式转换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json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4.</a:t>
            </a:r>
            <a:r>
              <a:rPr lang="zh-CN" altLang="en-US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提升了查询的广度，实现了对全国省会城市的预测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李国兴行楷W" panose="00020600040101010101" pitchFamily="18" charset="-122"/>
              <a:ea typeface="汉仪李国兴行楷W" panose="00020600040101010101" pitchFamily="18" charset="-122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5.</a:t>
            </a:r>
            <a:r>
              <a:rPr lang="zh-CN" altLang="en-US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使用</a:t>
            </a:r>
            <a:r>
              <a:rPr lang="en-US" altLang="zh-CN" sz="2400" dirty="0" err="1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axios</a:t>
            </a:r>
            <a:r>
              <a:rPr lang="zh-CN" altLang="en-US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前后端交互，尝试了</a:t>
            </a:r>
            <a:r>
              <a:rPr lang="en-US" altLang="zh-CN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socket</a:t>
            </a:r>
            <a:r>
              <a:rPr lang="zh-CN" altLang="en-US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但没有成功</a:t>
            </a:r>
            <a:endParaRPr lang="en-US" altLang="zh-CN" sz="2400" dirty="0">
              <a:solidFill>
                <a:srgbClr val="000000"/>
              </a:solidFill>
              <a:latin typeface="汉仪李国兴行楷W" panose="00020600040101010101" pitchFamily="18" charset="-122"/>
              <a:ea typeface="汉仪李国兴行楷W" panose="00020600040101010101" pitchFamily="18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6.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使用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java spring boot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框架搭建服务器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李国兴行楷W" panose="00020600040101010101" pitchFamily="18" charset="-122"/>
              <a:ea typeface="汉仪李国兴行楷W" panose="00020600040101010101" pitchFamily="18" charset="-122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7.</a:t>
            </a:r>
            <a:r>
              <a:rPr lang="zh-CN" altLang="en-US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使用</a:t>
            </a:r>
            <a:r>
              <a:rPr lang="en-US" altLang="zh-CN" sz="2400" dirty="0" err="1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vue</a:t>
            </a:r>
            <a:r>
              <a:rPr lang="zh-CN" altLang="en-US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框架做前端页面</a:t>
            </a:r>
            <a:endParaRPr lang="en-US" altLang="zh-CN" sz="2400" dirty="0">
              <a:solidFill>
                <a:srgbClr val="000000"/>
              </a:solidFill>
              <a:latin typeface="汉仪李国兴行楷W" panose="00020600040101010101" pitchFamily="18" charset="-122"/>
              <a:ea typeface="汉仪李国兴行楷W" panose="00020600040101010101" pitchFamily="18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8.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实现用户登录和数据库连接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李国兴行楷W" panose="00020600040101010101" pitchFamily="18" charset="-122"/>
              <a:ea typeface="汉仪李国兴行楷W" panose="00020600040101010101" pitchFamily="18" charset="-122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9.</a:t>
            </a:r>
            <a:r>
              <a:rPr lang="zh-CN" altLang="en-US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实现一周天气预测和展示</a:t>
            </a:r>
            <a:endParaRPr lang="en-US" altLang="zh-CN" sz="2400" dirty="0">
              <a:solidFill>
                <a:srgbClr val="000000"/>
              </a:solidFill>
              <a:latin typeface="汉仪李国兴行楷W" panose="00020600040101010101" pitchFamily="18" charset="-122"/>
              <a:ea typeface="汉仪李国兴行楷W" panose="00020600040101010101" pitchFamily="18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10.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实现了前端用户管理的界面，但来不及连接数据库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李国兴行楷W" panose="00020600040101010101" pitchFamily="18" charset="-122"/>
              <a:ea typeface="汉仪李国兴行楷W" panose="00020600040101010101" pitchFamily="18" charset="-122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11.</a:t>
            </a:r>
            <a:r>
              <a:rPr lang="zh-CN" altLang="en-US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其他支线未来得及完成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李国兴行楷W" panose="00020600040101010101" pitchFamily="18" charset="-122"/>
              <a:ea typeface="汉仪李国兴行楷W" panose="00020600040101010101" pitchFamily="18" charset="-122"/>
              <a:cs typeface="+mn-cs"/>
            </a:endParaRPr>
          </a:p>
        </p:txBody>
      </p:sp>
      <p:sp>
        <p:nvSpPr>
          <p:cNvPr id="8" name="七边形 7">
            <a:extLst>
              <a:ext uri="{FF2B5EF4-FFF2-40B4-BE49-F238E27FC236}">
                <a16:creationId xmlns:a16="http://schemas.microsoft.com/office/drawing/2014/main" id="{16F114ED-B5F1-404D-8E8D-6A0BE3254E7B}"/>
              </a:ext>
            </a:extLst>
          </p:cNvPr>
          <p:cNvSpPr/>
          <p:nvPr/>
        </p:nvSpPr>
        <p:spPr>
          <a:xfrm rot="20752675">
            <a:off x="9925968" y="47694"/>
            <a:ext cx="1573893" cy="1573893"/>
          </a:xfrm>
          <a:prstGeom prst="heptag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grpSp>
        <p:nvGrpSpPr>
          <p:cNvPr id="9" name="组合 50">
            <a:extLst>
              <a:ext uri="{FF2B5EF4-FFF2-40B4-BE49-F238E27FC236}">
                <a16:creationId xmlns:a16="http://schemas.microsoft.com/office/drawing/2014/main" id="{8F4BBBA1-404A-4343-815B-AF15A6DB2584}"/>
              </a:ext>
            </a:extLst>
          </p:cNvPr>
          <p:cNvGrpSpPr/>
          <p:nvPr/>
        </p:nvGrpSpPr>
        <p:grpSpPr>
          <a:xfrm>
            <a:off x="10214242" y="436287"/>
            <a:ext cx="997344" cy="1049336"/>
            <a:chOff x="6523038" y="1993900"/>
            <a:chExt cx="1339850" cy="1409700"/>
          </a:xfrm>
          <a:solidFill>
            <a:schemeClr val="bg1"/>
          </a:solidFill>
        </p:grpSpPr>
        <p:sp>
          <p:nvSpPr>
            <p:cNvPr id="10" name="Freeform 31">
              <a:extLst>
                <a:ext uri="{FF2B5EF4-FFF2-40B4-BE49-F238E27FC236}">
                  <a16:creationId xmlns:a16="http://schemas.microsoft.com/office/drawing/2014/main" id="{6FC2F1F5-F403-43F6-BE22-3D0F5EF3F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038" y="2005013"/>
              <a:ext cx="325438" cy="163512"/>
            </a:xfrm>
            <a:custGeom>
              <a:avLst/>
              <a:gdLst>
                <a:gd name="T0" fmla="*/ 132 w 177"/>
                <a:gd name="T1" fmla="*/ 88 h 88"/>
                <a:gd name="T2" fmla="*/ 132 w 177"/>
                <a:gd name="T3" fmla="*/ 88 h 88"/>
                <a:gd name="T4" fmla="*/ 177 w 177"/>
                <a:gd name="T5" fmla="*/ 0 h 88"/>
                <a:gd name="T6" fmla="*/ 0 w 177"/>
                <a:gd name="T7" fmla="*/ 0 h 88"/>
                <a:gd name="T8" fmla="*/ 44 w 177"/>
                <a:gd name="T9" fmla="*/ 88 h 88"/>
                <a:gd name="T10" fmla="*/ 132 w 17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88">
                  <a:moveTo>
                    <a:pt x="132" y="88"/>
                  </a:moveTo>
                  <a:lnTo>
                    <a:pt x="132" y="88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44" y="88"/>
                  </a:lnTo>
                  <a:lnTo>
                    <a:pt x="132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1" name="Freeform 32">
              <a:extLst>
                <a:ext uri="{FF2B5EF4-FFF2-40B4-BE49-F238E27FC236}">
                  <a16:creationId xmlns:a16="http://schemas.microsoft.com/office/drawing/2014/main" id="{3EC9BC3F-0B02-409F-920B-9A3DB3E8C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2950" y="2205038"/>
              <a:ext cx="207963" cy="1127125"/>
            </a:xfrm>
            <a:custGeom>
              <a:avLst/>
              <a:gdLst>
                <a:gd name="T0" fmla="*/ 0 w 113"/>
                <a:gd name="T1" fmla="*/ 367 h 611"/>
                <a:gd name="T2" fmla="*/ 0 w 113"/>
                <a:gd name="T3" fmla="*/ 367 h 611"/>
                <a:gd name="T4" fmla="*/ 54 w 113"/>
                <a:gd name="T5" fmla="*/ 611 h 611"/>
                <a:gd name="T6" fmla="*/ 113 w 113"/>
                <a:gd name="T7" fmla="*/ 369 h 611"/>
                <a:gd name="T8" fmla="*/ 98 w 113"/>
                <a:gd name="T9" fmla="*/ 0 h 611"/>
                <a:gd name="T10" fmla="*/ 10 w 113"/>
                <a:gd name="T11" fmla="*/ 0 h 611"/>
                <a:gd name="T12" fmla="*/ 0 w 113"/>
                <a:gd name="T13" fmla="*/ 36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11">
                  <a:moveTo>
                    <a:pt x="0" y="367"/>
                  </a:moveTo>
                  <a:lnTo>
                    <a:pt x="0" y="367"/>
                  </a:lnTo>
                  <a:cubicBezTo>
                    <a:pt x="19" y="429"/>
                    <a:pt x="54" y="611"/>
                    <a:pt x="54" y="611"/>
                  </a:cubicBezTo>
                  <a:cubicBezTo>
                    <a:pt x="54" y="611"/>
                    <a:pt x="95" y="431"/>
                    <a:pt x="113" y="369"/>
                  </a:cubicBezTo>
                  <a:lnTo>
                    <a:pt x="98" y="0"/>
                  </a:lnTo>
                  <a:lnTo>
                    <a:pt x="10" y="0"/>
                  </a:lnTo>
                  <a:lnTo>
                    <a:pt x="0" y="3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2" name="Freeform 33">
              <a:extLst>
                <a:ext uri="{FF2B5EF4-FFF2-40B4-BE49-F238E27FC236}">
                  <a16:creationId xmlns:a16="http://schemas.microsoft.com/office/drawing/2014/main" id="{F6F4177A-1F0A-4738-9A7D-7AE5FC9C9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1993900"/>
              <a:ext cx="669925" cy="1409700"/>
            </a:xfrm>
            <a:custGeom>
              <a:avLst/>
              <a:gdLst>
                <a:gd name="T0" fmla="*/ 243 w 364"/>
                <a:gd name="T1" fmla="*/ 0 h 764"/>
                <a:gd name="T2" fmla="*/ 243 w 364"/>
                <a:gd name="T3" fmla="*/ 0 h 764"/>
                <a:gd name="T4" fmla="*/ 134 w 364"/>
                <a:gd name="T5" fmla="*/ 79 h 764"/>
                <a:gd name="T6" fmla="*/ 0 w 364"/>
                <a:gd name="T7" fmla="*/ 49 h 764"/>
                <a:gd name="T8" fmla="*/ 299 w 364"/>
                <a:gd name="T9" fmla="*/ 687 h 764"/>
                <a:gd name="T10" fmla="*/ 364 w 364"/>
                <a:gd name="T11" fmla="*/ 764 h 764"/>
                <a:gd name="T12" fmla="*/ 305 w 364"/>
                <a:gd name="T13" fmla="*/ 562 h 764"/>
                <a:gd name="T14" fmla="*/ 243 w 364"/>
                <a:gd name="T1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43" y="0"/>
                  </a:moveTo>
                  <a:lnTo>
                    <a:pt x="243" y="0"/>
                  </a:lnTo>
                  <a:lnTo>
                    <a:pt x="134" y="79"/>
                  </a:lnTo>
                  <a:lnTo>
                    <a:pt x="0" y="49"/>
                  </a:lnTo>
                  <a:cubicBezTo>
                    <a:pt x="129" y="412"/>
                    <a:pt x="235" y="597"/>
                    <a:pt x="299" y="687"/>
                  </a:cubicBezTo>
                  <a:cubicBezTo>
                    <a:pt x="340" y="746"/>
                    <a:pt x="364" y="764"/>
                    <a:pt x="364" y="764"/>
                  </a:cubicBezTo>
                  <a:cubicBezTo>
                    <a:pt x="340" y="707"/>
                    <a:pt x="320" y="637"/>
                    <a:pt x="305" y="562"/>
                  </a:cubicBezTo>
                  <a:cubicBezTo>
                    <a:pt x="251" y="307"/>
                    <a:pt x="243" y="0"/>
                    <a:pt x="24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3" name="Freeform 34">
              <a:extLst>
                <a:ext uri="{FF2B5EF4-FFF2-40B4-BE49-F238E27FC236}">
                  <a16:creationId xmlns:a16="http://schemas.microsoft.com/office/drawing/2014/main" id="{982505E2-0393-4DB1-A1EA-19A3FA49A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2963" y="1993900"/>
              <a:ext cx="669925" cy="1409700"/>
            </a:xfrm>
            <a:custGeom>
              <a:avLst/>
              <a:gdLst>
                <a:gd name="T0" fmla="*/ 230 w 364"/>
                <a:gd name="T1" fmla="*/ 79 h 764"/>
                <a:gd name="T2" fmla="*/ 230 w 364"/>
                <a:gd name="T3" fmla="*/ 79 h 764"/>
                <a:gd name="T4" fmla="*/ 121 w 364"/>
                <a:gd name="T5" fmla="*/ 0 h 764"/>
                <a:gd name="T6" fmla="*/ 59 w 364"/>
                <a:gd name="T7" fmla="*/ 562 h 764"/>
                <a:gd name="T8" fmla="*/ 0 w 364"/>
                <a:gd name="T9" fmla="*/ 764 h 764"/>
                <a:gd name="T10" fmla="*/ 66 w 364"/>
                <a:gd name="T11" fmla="*/ 687 h 764"/>
                <a:gd name="T12" fmla="*/ 364 w 364"/>
                <a:gd name="T13" fmla="*/ 48 h 764"/>
                <a:gd name="T14" fmla="*/ 230 w 364"/>
                <a:gd name="T15" fmla="*/ 79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30" y="79"/>
                  </a:moveTo>
                  <a:lnTo>
                    <a:pt x="230" y="79"/>
                  </a:lnTo>
                  <a:lnTo>
                    <a:pt x="121" y="0"/>
                  </a:lnTo>
                  <a:cubicBezTo>
                    <a:pt x="121" y="0"/>
                    <a:pt x="113" y="306"/>
                    <a:pt x="59" y="562"/>
                  </a:cubicBezTo>
                  <a:cubicBezTo>
                    <a:pt x="44" y="637"/>
                    <a:pt x="24" y="707"/>
                    <a:pt x="0" y="764"/>
                  </a:cubicBezTo>
                  <a:cubicBezTo>
                    <a:pt x="0" y="764"/>
                    <a:pt x="24" y="746"/>
                    <a:pt x="66" y="687"/>
                  </a:cubicBezTo>
                  <a:cubicBezTo>
                    <a:pt x="129" y="597"/>
                    <a:pt x="236" y="411"/>
                    <a:pt x="364" y="48"/>
                  </a:cubicBezTo>
                  <a:lnTo>
                    <a:pt x="230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358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ADFC3B4C-66A3-4272-BAC6-3E45677F9212}"/>
              </a:ext>
            </a:extLst>
          </p:cNvPr>
          <p:cNvSpPr/>
          <p:nvPr/>
        </p:nvSpPr>
        <p:spPr>
          <a:xfrm>
            <a:off x="7437120" y="-4346"/>
            <a:ext cx="475488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A18F41D-088B-4534-90E6-3CEAEBC261C4}"/>
              </a:ext>
            </a:extLst>
          </p:cNvPr>
          <p:cNvSpPr/>
          <p:nvPr/>
        </p:nvSpPr>
        <p:spPr>
          <a:xfrm>
            <a:off x="6972300" y="0"/>
            <a:ext cx="47548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4">
            <a:extLst>
              <a:ext uri="{FF2B5EF4-FFF2-40B4-BE49-F238E27FC236}">
                <a16:creationId xmlns:a16="http://schemas.microsoft.com/office/drawing/2014/main" id="{7893C5B7-9983-4011-BA37-7B191A580DC1}"/>
              </a:ext>
            </a:extLst>
          </p:cNvPr>
          <p:cNvSpPr txBox="1"/>
          <p:nvPr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noProof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添加信息失败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DCAC58-5F8A-4A19-A825-51F63CCFD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882"/>
            <a:ext cx="11727180" cy="16536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F176EAA-AEF4-47E5-B1B4-2CAA31B57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0" y="2128561"/>
            <a:ext cx="11707030" cy="2047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E318A8-18DB-468F-8586-C16658AFD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597701"/>
            <a:ext cx="11727179" cy="2019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896245-3603-45B5-9609-3211C31BC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38145"/>
            <a:ext cx="11727178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8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ADFC3B4C-66A3-4272-BAC6-3E45677F9212}"/>
              </a:ext>
            </a:extLst>
          </p:cNvPr>
          <p:cNvSpPr/>
          <p:nvPr/>
        </p:nvSpPr>
        <p:spPr>
          <a:xfrm>
            <a:off x="7437120" y="-4346"/>
            <a:ext cx="475488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A18F41D-088B-4534-90E6-3CEAEBC261C4}"/>
              </a:ext>
            </a:extLst>
          </p:cNvPr>
          <p:cNvSpPr/>
          <p:nvPr/>
        </p:nvSpPr>
        <p:spPr>
          <a:xfrm>
            <a:off x="6972300" y="0"/>
            <a:ext cx="47548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4">
            <a:extLst>
              <a:ext uri="{FF2B5EF4-FFF2-40B4-BE49-F238E27FC236}">
                <a16:creationId xmlns:a16="http://schemas.microsoft.com/office/drawing/2014/main" id="{7893C5B7-9983-4011-BA37-7B191A580DC1}"/>
              </a:ext>
            </a:extLst>
          </p:cNvPr>
          <p:cNvSpPr txBox="1"/>
          <p:nvPr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noProof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添加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信息前后对比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812388-A777-4A8B-A233-9BD54FA39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50571"/>
            <a:ext cx="6972301" cy="52334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F360EE0-A3AC-483C-BD5B-BC7182241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04183"/>
            <a:ext cx="6096000" cy="61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1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ADFC3B4C-66A3-4272-BAC6-3E45677F9212}"/>
              </a:ext>
            </a:extLst>
          </p:cNvPr>
          <p:cNvSpPr/>
          <p:nvPr/>
        </p:nvSpPr>
        <p:spPr>
          <a:xfrm>
            <a:off x="7437120" y="-4346"/>
            <a:ext cx="475488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A18F41D-088B-4534-90E6-3CEAEBC261C4}"/>
              </a:ext>
            </a:extLst>
          </p:cNvPr>
          <p:cNvSpPr/>
          <p:nvPr/>
        </p:nvSpPr>
        <p:spPr>
          <a:xfrm>
            <a:off x="6972300" y="4346"/>
            <a:ext cx="47548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4">
            <a:extLst>
              <a:ext uri="{FF2B5EF4-FFF2-40B4-BE49-F238E27FC236}">
                <a16:creationId xmlns:a16="http://schemas.microsoft.com/office/drawing/2014/main" id="{7893C5B7-9983-4011-BA37-7B191A580DC1}"/>
              </a:ext>
            </a:extLst>
          </p:cNvPr>
          <p:cNvSpPr txBox="1"/>
          <p:nvPr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noProof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删除信息前后对比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771D55-58E1-404C-85E8-A8868B0BC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441"/>
            <a:ext cx="6972300" cy="55544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B09CA8-AA79-4A5E-904B-387C0B30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695491"/>
            <a:ext cx="5219700" cy="61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7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ADFC3B4C-66A3-4272-BAC6-3E45677F9212}"/>
              </a:ext>
            </a:extLst>
          </p:cNvPr>
          <p:cNvSpPr/>
          <p:nvPr/>
        </p:nvSpPr>
        <p:spPr>
          <a:xfrm>
            <a:off x="7437120" y="-4346"/>
            <a:ext cx="475488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A18F41D-088B-4534-90E6-3CEAEBC261C4}"/>
              </a:ext>
            </a:extLst>
          </p:cNvPr>
          <p:cNvSpPr/>
          <p:nvPr/>
        </p:nvSpPr>
        <p:spPr>
          <a:xfrm>
            <a:off x="6972300" y="0"/>
            <a:ext cx="47548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4">
            <a:extLst>
              <a:ext uri="{FF2B5EF4-FFF2-40B4-BE49-F238E27FC236}">
                <a16:creationId xmlns:a16="http://schemas.microsoft.com/office/drawing/2014/main" id="{7893C5B7-9983-4011-BA37-7B191A580DC1}"/>
              </a:ext>
            </a:extLst>
          </p:cNvPr>
          <p:cNvSpPr txBox="1"/>
          <p:nvPr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noProof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修改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用户</a:t>
            </a:r>
            <a:r>
              <a:rPr lang="zh-CN" altLang="en-US" sz="2800" noProof="0">
                <a:solidFill>
                  <a:srgbClr val="000000">
                    <a:lumMod val="75000"/>
                    <a:lumOff val="25000"/>
                  </a:srgbClr>
                </a:solidFill>
              </a:rPr>
              <a:t>信息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7572C0-CB59-4429-A227-F57B0D1B0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534"/>
            <a:ext cx="11651530" cy="566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6 </a:t>
            </a:r>
            <a:r>
              <a:rPr lang="zh-CN" altLang="en-US" dirty="0"/>
              <a:t>部分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前后端对接</a:t>
            </a:r>
          </a:p>
        </p:txBody>
      </p:sp>
    </p:spTree>
    <p:extLst>
      <p:ext uri="{BB962C8B-B14F-4D97-AF65-F5344CB8AC3E}">
        <p14:creationId xmlns:p14="http://schemas.microsoft.com/office/powerpoint/2010/main" val="151757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" y="1378585"/>
            <a:ext cx="7589520" cy="4427220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7437120" y="-4346"/>
            <a:ext cx="475488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6972300" y="0"/>
            <a:ext cx="47548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4"/>
          <p:cNvSpPr txBox="1"/>
          <p:nvPr/>
        </p:nvSpPr>
        <p:spPr>
          <a:xfrm>
            <a:off x="1158408" y="14271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Axios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Json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数据的传输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6972332" y="200"/>
            <a:ext cx="481711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ym typeface="+mn-ea"/>
              </a:rPr>
              <a:t>Axios</a:t>
            </a:r>
            <a:r>
              <a:rPr lang="zh-CN" altLang="en-US" sz="2400" dirty="0">
                <a:sym typeface="+mn-ea"/>
              </a:rPr>
              <a:t>库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166642" y="685909"/>
            <a:ext cx="442909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sz="1600" dirty="0"/>
              <a:t>Axios 是一个基于 promise 的 HTTP 库，可以用在浏览器和 node.js 中。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580829" y="1958741"/>
            <a:ext cx="92891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237730" y="2299970"/>
            <a:ext cx="435800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特点：</a:t>
            </a:r>
          </a:p>
          <a:p>
            <a:r>
              <a:rPr lang="en-US" altLang="zh-CN"/>
              <a:t>1.</a:t>
            </a:r>
            <a:r>
              <a:rPr lang="zh-CN" altLang="en-US"/>
              <a:t>从浏览器中创建 XMLHttpRequests</a:t>
            </a:r>
          </a:p>
          <a:p>
            <a:r>
              <a:rPr lang="en-US" altLang="zh-CN"/>
              <a:t>2.</a:t>
            </a:r>
            <a:r>
              <a:rPr lang="zh-CN" altLang="en-US"/>
              <a:t>从 node.js 创建 http 请求</a:t>
            </a:r>
          </a:p>
          <a:p>
            <a:r>
              <a:rPr lang="en-US" altLang="zh-CN"/>
              <a:t>3.</a:t>
            </a:r>
            <a:r>
              <a:rPr lang="zh-CN" altLang="en-US"/>
              <a:t>支持 Promise API</a:t>
            </a:r>
          </a:p>
          <a:p>
            <a:r>
              <a:rPr lang="en-US" altLang="zh-CN"/>
              <a:t>4.</a:t>
            </a:r>
            <a:r>
              <a:rPr lang="zh-CN" altLang="en-US"/>
              <a:t>拦截请求和响应</a:t>
            </a:r>
          </a:p>
          <a:p>
            <a:r>
              <a:rPr lang="en-US" altLang="zh-CN"/>
              <a:t>5.</a:t>
            </a:r>
            <a:r>
              <a:rPr lang="zh-CN" altLang="en-US"/>
              <a:t>转换请求数据和响应数据</a:t>
            </a:r>
          </a:p>
          <a:p>
            <a:r>
              <a:rPr lang="en-US" altLang="zh-CN"/>
              <a:t>6.</a:t>
            </a:r>
            <a:r>
              <a:rPr lang="zh-CN" altLang="en-US"/>
              <a:t>取消请求</a:t>
            </a:r>
          </a:p>
          <a:p>
            <a:r>
              <a:rPr lang="en-US" altLang="zh-CN"/>
              <a:t>7.</a:t>
            </a:r>
            <a:r>
              <a:rPr lang="zh-CN" altLang="en-US"/>
              <a:t>自动转换 JSON 数据</a:t>
            </a:r>
          </a:p>
          <a:p>
            <a:r>
              <a:rPr lang="en-US" altLang="zh-CN"/>
              <a:t>8.</a:t>
            </a:r>
            <a:r>
              <a:rPr lang="zh-CN" altLang="en-US"/>
              <a:t>客户端支持防御 XSRF</a:t>
            </a:r>
          </a:p>
        </p:txBody>
      </p:sp>
    </p:spTree>
    <p:extLst>
      <p:ext uri="{BB962C8B-B14F-4D97-AF65-F5344CB8AC3E}">
        <p14:creationId xmlns:p14="http://schemas.microsoft.com/office/powerpoint/2010/main" val="1654404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79"/>
                            </p:stCondLst>
                            <p:childTnLst>
                              <p:par>
                                <p:cTn id="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79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3" grpId="0"/>
      <p:bldP spid="4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任意多边形 22"/>
          <p:cNvSpPr/>
          <p:nvPr/>
        </p:nvSpPr>
        <p:spPr>
          <a:xfrm rot="11271601">
            <a:off x="5115359" y="2803888"/>
            <a:ext cx="2543826" cy="1580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45" h="20542" extrusionOk="0">
                <a:moveTo>
                  <a:pt x="6915" y="5826"/>
                </a:moveTo>
                <a:cubicBezTo>
                  <a:pt x="9005" y="3937"/>
                  <a:pt x="10007" y="706"/>
                  <a:pt x="12661" y="61"/>
                </a:cubicBezTo>
                <a:cubicBezTo>
                  <a:pt x="15316" y="-584"/>
                  <a:pt x="17782" y="4019"/>
                  <a:pt x="18992" y="6284"/>
                </a:cubicBezTo>
                <a:cubicBezTo>
                  <a:pt x="20201" y="8549"/>
                  <a:pt x="21038" y="11292"/>
                  <a:pt x="19918" y="13652"/>
                </a:cubicBezTo>
                <a:cubicBezTo>
                  <a:pt x="18799" y="16012"/>
                  <a:pt x="14995" y="19869"/>
                  <a:pt x="12274" y="20443"/>
                </a:cubicBezTo>
                <a:cubicBezTo>
                  <a:pt x="9553" y="21016"/>
                  <a:pt x="5384" y="19001"/>
                  <a:pt x="3593" y="17092"/>
                </a:cubicBezTo>
                <a:cubicBezTo>
                  <a:pt x="1803" y="15183"/>
                  <a:pt x="-562" y="15676"/>
                  <a:pt x="120" y="11394"/>
                </a:cubicBezTo>
                <a:cubicBezTo>
                  <a:pt x="802" y="7113"/>
                  <a:pt x="4825" y="7715"/>
                  <a:pt x="6915" y="582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任意多边形 21"/>
          <p:cNvSpPr/>
          <p:nvPr/>
        </p:nvSpPr>
        <p:spPr>
          <a:xfrm rot="11271601">
            <a:off x="8650215" y="4484694"/>
            <a:ext cx="2543826" cy="1580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45" h="20542" extrusionOk="0">
                <a:moveTo>
                  <a:pt x="6915" y="5826"/>
                </a:moveTo>
                <a:cubicBezTo>
                  <a:pt x="9005" y="3937"/>
                  <a:pt x="10007" y="706"/>
                  <a:pt x="12661" y="61"/>
                </a:cubicBezTo>
                <a:cubicBezTo>
                  <a:pt x="15316" y="-584"/>
                  <a:pt x="17782" y="4019"/>
                  <a:pt x="18992" y="6284"/>
                </a:cubicBezTo>
                <a:cubicBezTo>
                  <a:pt x="20201" y="8549"/>
                  <a:pt x="21038" y="11292"/>
                  <a:pt x="19918" y="13652"/>
                </a:cubicBezTo>
                <a:cubicBezTo>
                  <a:pt x="18799" y="16012"/>
                  <a:pt x="14995" y="19869"/>
                  <a:pt x="12274" y="20443"/>
                </a:cubicBezTo>
                <a:cubicBezTo>
                  <a:pt x="9553" y="21016"/>
                  <a:pt x="5384" y="19001"/>
                  <a:pt x="3593" y="17092"/>
                </a:cubicBezTo>
                <a:cubicBezTo>
                  <a:pt x="1803" y="15183"/>
                  <a:pt x="-562" y="15676"/>
                  <a:pt x="120" y="11394"/>
                </a:cubicBezTo>
                <a:cubicBezTo>
                  <a:pt x="802" y="7113"/>
                  <a:pt x="4825" y="7715"/>
                  <a:pt x="6915" y="582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任意多边形 20"/>
          <p:cNvSpPr/>
          <p:nvPr/>
        </p:nvSpPr>
        <p:spPr>
          <a:xfrm rot="11271601">
            <a:off x="774054" y="1373280"/>
            <a:ext cx="2543826" cy="1580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45" h="20542" extrusionOk="0">
                <a:moveTo>
                  <a:pt x="6915" y="5826"/>
                </a:moveTo>
                <a:cubicBezTo>
                  <a:pt x="9005" y="3937"/>
                  <a:pt x="10007" y="706"/>
                  <a:pt x="12661" y="61"/>
                </a:cubicBezTo>
                <a:cubicBezTo>
                  <a:pt x="15316" y="-584"/>
                  <a:pt x="17782" y="4019"/>
                  <a:pt x="18992" y="6284"/>
                </a:cubicBezTo>
                <a:cubicBezTo>
                  <a:pt x="20201" y="8549"/>
                  <a:pt x="21038" y="11292"/>
                  <a:pt x="19918" y="13652"/>
                </a:cubicBezTo>
                <a:cubicBezTo>
                  <a:pt x="18799" y="16012"/>
                  <a:pt x="14995" y="19869"/>
                  <a:pt x="12274" y="20443"/>
                </a:cubicBezTo>
                <a:cubicBezTo>
                  <a:pt x="9553" y="21016"/>
                  <a:pt x="5384" y="19001"/>
                  <a:pt x="3593" y="17092"/>
                </a:cubicBezTo>
                <a:cubicBezTo>
                  <a:pt x="1803" y="15183"/>
                  <a:pt x="-562" y="15676"/>
                  <a:pt x="120" y="11394"/>
                </a:cubicBezTo>
                <a:cubicBezTo>
                  <a:pt x="802" y="7113"/>
                  <a:pt x="4825" y="7715"/>
                  <a:pt x="6915" y="582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hape 2600"/>
          <p:cNvSpPr/>
          <p:nvPr/>
        </p:nvSpPr>
        <p:spPr>
          <a:xfrm>
            <a:off x="3530448" y="2200960"/>
            <a:ext cx="436044" cy="436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227965">
              <a:lnSpc>
                <a:spcPct val="100000"/>
              </a:lnSpc>
              <a:def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800"/>
          </a:p>
        </p:txBody>
      </p:sp>
      <p:sp>
        <p:nvSpPr>
          <p:cNvPr id="129" name="文本框 18"/>
          <p:cNvSpPr txBox="1"/>
          <p:nvPr/>
        </p:nvSpPr>
        <p:spPr>
          <a:xfrm>
            <a:off x="807390" y="254328"/>
            <a:ext cx="4725670" cy="521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00000"/>
              </a:lnSpc>
              <a:defRPr sz="2800" b="1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lang="zh-CN"/>
              <a:t>前后端数据传输的</a:t>
            </a:r>
            <a:r>
              <a:t>过程</a:t>
            </a:r>
          </a:p>
        </p:txBody>
      </p:sp>
      <p:sp>
        <p:nvSpPr>
          <p:cNvPr id="130" name="直接连接符 19"/>
          <p:cNvSpPr/>
          <p:nvPr/>
        </p:nvSpPr>
        <p:spPr>
          <a:xfrm>
            <a:off x="918682" y="984849"/>
            <a:ext cx="928916" cy="1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1" name="文本框 25"/>
          <p:cNvSpPr txBox="1"/>
          <p:nvPr/>
        </p:nvSpPr>
        <p:spPr>
          <a:xfrm>
            <a:off x="4848224" y="4708524"/>
            <a:ext cx="2827656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lnSpc>
                <a:spcPct val="100000"/>
              </a:lnSpc>
              <a:defRPr sz="1600" b="1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pPr>
            <a:r>
              <a:rPr lang="zh-CN" sz="1800" dirty="0" err="1"/>
              <a:t>通过</a:t>
            </a:r>
            <a:r>
              <a:rPr lang="en-US" altLang="zh-CN" sz="1800" dirty="0" err="1"/>
              <a:t>axios</a:t>
            </a:r>
            <a:r>
              <a:rPr lang="zh-CN" altLang="en-US" sz="1800" dirty="0" err="1"/>
              <a:t>传输给后端</a:t>
            </a:r>
          </a:p>
        </p:txBody>
      </p:sp>
      <p:sp>
        <p:nvSpPr>
          <p:cNvPr id="132" name="文本框 28"/>
          <p:cNvSpPr txBox="1"/>
          <p:nvPr/>
        </p:nvSpPr>
        <p:spPr>
          <a:xfrm>
            <a:off x="807084" y="3204209"/>
            <a:ext cx="2827657" cy="6451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lnSpc>
                <a:spcPct val="100000"/>
              </a:lnSpc>
              <a:defRPr sz="1600" b="1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pPr>
            <a:r>
              <a:rPr lang="zh-CN" sz="1800" dirty="0" err="1"/>
              <a:t>前端获取相应空间内的文本值</a:t>
            </a:r>
          </a:p>
        </p:txBody>
      </p:sp>
      <p:sp>
        <p:nvSpPr>
          <p:cNvPr id="133" name="文本框 36"/>
          <p:cNvSpPr txBox="1"/>
          <p:nvPr/>
        </p:nvSpPr>
        <p:spPr>
          <a:xfrm>
            <a:off x="8422005" y="6160769"/>
            <a:ext cx="2827656" cy="6451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lnSpc>
                <a:spcPct val="100000"/>
              </a:lnSpc>
              <a:defRPr sz="1600" b="1">
                <a:solidFill>
                  <a:srgbClr val="59595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pPr>
            <a:r>
              <a:rPr lang="zh-CN" sz="1800" dirty="0" err="1"/>
              <a:t>后端在与数据库交互后返回相应的相应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3849370"/>
            <a:ext cx="4876800" cy="10642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150" y="828675"/>
            <a:ext cx="2499360" cy="1866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515" y="1991360"/>
            <a:ext cx="4491990" cy="220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00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bldLvl="0" animBg="1" advAuto="0"/>
      <p:bldP spid="126" grpId="0" bldLvl="0" animBg="1" advAuto="0"/>
      <p:bldP spid="127" grpId="0" bldLvl="0" animBg="1" advAuto="0"/>
      <p:bldP spid="128" grpId="0" bldLvl="0" animBg="1" advAuto="0"/>
      <p:bldP spid="129" grpId="0" animBg="1" advAuto="0"/>
      <p:bldP spid="130" grpId="0" bldLvl="0" animBg="1" advAuto="0"/>
      <p:bldP spid="131" grpId="0" animBg="1"/>
      <p:bldP spid="132" grpId="0" animBg="1"/>
      <p:bldP spid="1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7 </a:t>
            </a:r>
            <a:r>
              <a:rPr lang="zh-CN" altLang="en-US" dirty="0"/>
              <a:t>部分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支线</a:t>
            </a:r>
          </a:p>
        </p:txBody>
      </p:sp>
    </p:spTree>
    <p:extLst>
      <p:ext uri="{BB962C8B-B14F-4D97-AF65-F5344CB8AC3E}">
        <p14:creationId xmlns:p14="http://schemas.microsoft.com/office/powerpoint/2010/main" val="11609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>
            <a:off x="795079" y="101895"/>
            <a:ext cx="10331450" cy="1372870"/>
          </a:xfrm>
          <a:custGeom>
            <a:avLst/>
            <a:gdLst>
              <a:gd name="connsiteX0" fmla="*/ 843890 w 14693349"/>
              <a:gd name="connsiteY0" fmla="*/ 1200117 h 4292676"/>
              <a:gd name="connsiteX1" fmla="*/ 2444090 w 14693349"/>
              <a:gd name="connsiteY1" fmla="*/ 3690654 h 4292676"/>
              <a:gd name="connsiteX2" fmla="*/ 5042911 w 14693349"/>
              <a:gd name="connsiteY2" fmla="*/ 2908601 h 4292676"/>
              <a:gd name="connsiteX3" fmla="*/ 10011954 w 14693349"/>
              <a:gd name="connsiteY3" fmla="*/ 4292232 h 4292676"/>
              <a:gd name="connsiteX4" fmla="*/ 13212354 w 14693349"/>
              <a:gd name="connsiteY4" fmla="*/ 2740159 h 4292676"/>
              <a:gd name="connsiteX5" fmla="*/ 14668175 w 14693349"/>
              <a:gd name="connsiteY5" fmla="*/ 1067769 h 4292676"/>
              <a:gd name="connsiteX6" fmla="*/ 12105448 w 14693349"/>
              <a:gd name="connsiteY6" fmla="*/ 45085 h 4292676"/>
              <a:gd name="connsiteX7" fmla="*/ 916080 w 14693349"/>
              <a:gd name="connsiteY7" fmla="*/ 285717 h 4292676"/>
              <a:gd name="connsiteX8" fmla="*/ 843890 w 14693349"/>
              <a:gd name="connsiteY8" fmla="*/ 1200117 h 4292676"/>
              <a:gd name="connsiteX0-1" fmla="*/ 334 w 13849793"/>
              <a:gd name="connsiteY0-2" fmla="*/ 1325255 h 4417814"/>
              <a:gd name="connsiteX1-3" fmla="*/ 1600534 w 13849793"/>
              <a:gd name="connsiteY1-4" fmla="*/ 3815792 h 4417814"/>
              <a:gd name="connsiteX2-5" fmla="*/ 4199355 w 13849793"/>
              <a:gd name="connsiteY2-6" fmla="*/ 3033739 h 4417814"/>
              <a:gd name="connsiteX3-7" fmla="*/ 9168398 w 13849793"/>
              <a:gd name="connsiteY3-8" fmla="*/ 4417370 h 4417814"/>
              <a:gd name="connsiteX4-9" fmla="*/ 12368798 w 13849793"/>
              <a:gd name="connsiteY4-10" fmla="*/ 2865297 h 4417814"/>
              <a:gd name="connsiteX5-11" fmla="*/ 13824619 w 13849793"/>
              <a:gd name="connsiteY5-12" fmla="*/ 1192907 h 4417814"/>
              <a:gd name="connsiteX6-13" fmla="*/ 11261892 w 13849793"/>
              <a:gd name="connsiteY6-14" fmla="*/ 170223 h 4417814"/>
              <a:gd name="connsiteX7-15" fmla="*/ 1723050 w 13849793"/>
              <a:gd name="connsiteY7-16" fmla="*/ 98034 h 4417814"/>
              <a:gd name="connsiteX8-17" fmla="*/ 334 w 13849793"/>
              <a:gd name="connsiteY8-18" fmla="*/ 1325255 h 44178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849793" h="4417814">
                <a:moveTo>
                  <a:pt x="334" y="1325255"/>
                </a:moveTo>
                <a:cubicBezTo>
                  <a:pt x="-20085" y="1944881"/>
                  <a:pt x="900697" y="3531045"/>
                  <a:pt x="1600534" y="3815792"/>
                </a:cubicBezTo>
                <a:cubicBezTo>
                  <a:pt x="2300371" y="4100539"/>
                  <a:pt x="2938044" y="2933476"/>
                  <a:pt x="4199355" y="3033739"/>
                </a:cubicBezTo>
                <a:cubicBezTo>
                  <a:pt x="5460666" y="3134002"/>
                  <a:pt x="7806824" y="4445444"/>
                  <a:pt x="9168398" y="4417370"/>
                </a:cubicBezTo>
                <a:cubicBezTo>
                  <a:pt x="10529972" y="4389296"/>
                  <a:pt x="11592761" y="3402708"/>
                  <a:pt x="12368798" y="2865297"/>
                </a:cubicBezTo>
                <a:cubicBezTo>
                  <a:pt x="13144835" y="2327886"/>
                  <a:pt x="14009103" y="1642086"/>
                  <a:pt x="13824619" y="1192907"/>
                </a:cubicBezTo>
                <a:cubicBezTo>
                  <a:pt x="13640135" y="743728"/>
                  <a:pt x="13553908" y="300565"/>
                  <a:pt x="11261892" y="170223"/>
                </a:cubicBezTo>
                <a:cubicBezTo>
                  <a:pt x="8969876" y="39881"/>
                  <a:pt x="3601982" y="-98482"/>
                  <a:pt x="1723050" y="98034"/>
                </a:cubicBezTo>
                <a:cubicBezTo>
                  <a:pt x="-155882" y="294550"/>
                  <a:pt x="20753" y="705629"/>
                  <a:pt x="334" y="1325255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83527" y="340747"/>
            <a:ext cx="3661410" cy="6711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关于支线任务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F9EBD3-E6DD-40A6-92DA-643B070E3C4C}"/>
              </a:ext>
            </a:extLst>
          </p:cNvPr>
          <p:cNvSpPr txBox="1"/>
          <p:nvPr/>
        </p:nvSpPr>
        <p:spPr>
          <a:xfrm>
            <a:off x="1055802" y="2092751"/>
            <a:ext cx="4751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配置花费大量时间。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由于开始对项目的不明晰和人物分工的不完善，导致进度过慢。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前后端分离后对接时出现较大问题，花费较多时间。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21522A-B956-4157-80EB-8FACE6FFEF4B}"/>
              </a:ext>
            </a:extLst>
          </p:cNvPr>
          <p:cNvSpPr txBox="1"/>
          <p:nvPr/>
        </p:nvSpPr>
        <p:spPr>
          <a:xfrm>
            <a:off x="5678262" y="4654054"/>
            <a:ext cx="475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故最终没能按照项目原定时间按时进行支线任务的工作，望老师谅解。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151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8 </a:t>
            </a:r>
            <a:r>
              <a:rPr lang="zh-CN" altLang="en-US" dirty="0"/>
              <a:t>部分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问题反思</a:t>
            </a:r>
          </a:p>
        </p:txBody>
      </p:sp>
    </p:spTree>
    <p:extLst>
      <p:ext uri="{BB962C8B-B14F-4D97-AF65-F5344CB8AC3E}">
        <p14:creationId xmlns:p14="http://schemas.microsoft.com/office/powerpoint/2010/main" val="22665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78F1AD6-AE68-48AD-897B-1DCEF306A4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总体任务完成情况</a:t>
            </a:r>
          </a:p>
        </p:txBody>
      </p:sp>
      <p:sp>
        <p:nvSpPr>
          <p:cNvPr id="8" name="七边形 7">
            <a:extLst>
              <a:ext uri="{FF2B5EF4-FFF2-40B4-BE49-F238E27FC236}">
                <a16:creationId xmlns:a16="http://schemas.microsoft.com/office/drawing/2014/main" id="{16F114ED-B5F1-404D-8E8D-6A0BE3254E7B}"/>
              </a:ext>
            </a:extLst>
          </p:cNvPr>
          <p:cNvSpPr/>
          <p:nvPr/>
        </p:nvSpPr>
        <p:spPr>
          <a:xfrm rot="20752675">
            <a:off x="9925968" y="47694"/>
            <a:ext cx="1573893" cy="1573893"/>
          </a:xfrm>
          <a:prstGeom prst="heptag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grpSp>
        <p:nvGrpSpPr>
          <p:cNvPr id="9" name="组合 50">
            <a:extLst>
              <a:ext uri="{FF2B5EF4-FFF2-40B4-BE49-F238E27FC236}">
                <a16:creationId xmlns:a16="http://schemas.microsoft.com/office/drawing/2014/main" id="{8F4BBBA1-404A-4343-815B-AF15A6DB2584}"/>
              </a:ext>
            </a:extLst>
          </p:cNvPr>
          <p:cNvGrpSpPr/>
          <p:nvPr/>
        </p:nvGrpSpPr>
        <p:grpSpPr>
          <a:xfrm>
            <a:off x="10214242" y="436287"/>
            <a:ext cx="997344" cy="1049336"/>
            <a:chOff x="6523038" y="1993900"/>
            <a:chExt cx="1339850" cy="1409700"/>
          </a:xfrm>
          <a:solidFill>
            <a:schemeClr val="bg1"/>
          </a:solidFill>
        </p:grpSpPr>
        <p:sp>
          <p:nvSpPr>
            <p:cNvPr id="10" name="Freeform 31">
              <a:extLst>
                <a:ext uri="{FF2B5EF4-FFF2-40B4-BE49-F238E27FC236}">
                  <a16:creationId xmlns:a16="http://schemas.microsoft.com/office/drawing/2014/main" id="{6FC2F1F5-F403-43F6-BE22-3D0F5EF3F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038" y="2005013"/>
              <a:ext cx="325438" cy="163512"/>
            </a:xfrm>
            <a:custGeom>
              <a:avLst/>
              <a:gdLst>
                <a:gd name="T0" fmla="*/ 132 w 177"/>
                <a:gd name="T1" fmla="*/ 88 h 88"/>
                <a:gd name="T2" fmla="*/ 132 w 177"/>
                <a:gd name="T3" fmla="*/ 88 h 88"/>
                <a:gd name="T4" fmla="*/ 177 w 177"/>
                <a:gd name="T5" fmla="*/ 0 h 88"/>
                <a:gd name="T6" fmla="*/ 0 w 177"/>
                <a:gd name="T7" fmla="*/ 0 h 88"/>
                <a:gd name="T8" fmla="*/ 44 w 177"/>
                <a:gd name="T9" fmla="*/ 88 h 88"/>
                <a:gd name="T10" fmla="*/ 132 w 17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88">
                  <a:moveTo>
                    <a:pt x="132" y="88"/>
                  </a:moveTo>
                  <a:lnTo>
                    <a:pt x="132" y="88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44" y="88"/>
                  </a:lnTo>
                  <a:lnTo>
                    <a:pt x="132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1" name="Freeform 32">
              <a:extLst>
                <a:ext uri="{FF2B5EF4-FFF2-40B4-BE49-F238E27FC236}">
                  <a16:creationId xmlns:a16="http://schemas.microsoft.com/office/drawing/2014/main" id="{3EC9BC3F-0B02-409F-920B-9A3DB3E8C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2950" y="2205038"/>
              <a:ext cx="207963" cy="1127125"/>
            </a:xfrm>
            <a:custGeom>
              <a:avLst/>
              <a:gdLst>
                <a:gd name="T0" fmla="*/ 0 w 113"/>
                <a:gd name="T1" fmla="*/ 367 h 611"/>
                <a:gd name="T2" fmla="*/ 0 w 113"/>
                <a:gd name="T3" fmla="*/ 367 h 611"/>
                <a:gd name="T4" fmla="*/ 54 w 113"/>
                <a:gd name="T5" fmla="*/ 611 h 611"/>
                <a:gd name="T6" fmla="*/ 113 w 113"/>
                <a:gd name="T7" fmla="*/ 369 h 611"/>
                <a:gd name="T8" fmla="*/ 98 w 113"/>
                <a:gd name="T9" fmla="*/ 0 h 611"/>
                <a:gd name="T10" fmla="*/ 10 w 113"/>
                <a:gd name="T11" fmla="*/ 0 h 611"/>
                <a:gd name="T12" fmla="*/ 0 w 113"/>
                <a:gd name="T13" fmla="*/ 36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11">
                  <a:moveTo>
                    <a:pt x="0" y="367"/>
                  </a:moveTo>
                  <a:lnTo>
                    <a:pt x="0" y="367"/>
                  </a:lnTo>
                  <a:cubicBezTo>
                    <a:pt x="19" y="429"/>
                    <a:pt x="54" y="611"/>
                    <a:pt x="54" y="611"/>
                  </a:cubicBezTo>
                  <a:cubicBezTo>
                    <a:pt x="54" y="611"/>
                    <a:pt x="95" y="431"/>
                    <a:pt x="113" y="369"/>
                  </a:cubicBezTo>
                  <a:lnTo>
                    <a:pt x="98" y="0"/>
                  </a:lnTo>
                  <a:lnTo>
                    <a:pt x="10" y="0"/>
                  </a:lnTo>
                  <a:lnTo>
                    <a:pt x="0" y="3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2" name="Freeform 33">
              <a:extLst>
                <a:ext uri="{FF2B5EF4-FFF2-40B4-BE49-F238E27FC236}">
                  <a16:creationId xmlns:a16="http://schemas.microsoft.com/office/drawing/2014/main" id="{F6F4177A-1F0A-4738-9A7D-7AE5FC9C9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1993900"/>
              <a:ext cx="669925" cy="1409700"/>
            </a:xfrm>
            <a:custGeom>
              <a:avLst/>
              <a:gdLst>
                <a:gd name="T0" fmla="*/ 243 w 364"/>
                <a:gd name="T1" fmla="*/ 0 h 764"/>
                <a:gd name="T2" fmla="*/ 243 w 364"/>
                <a:gd name="T3" fmla="*/ 0 h 764"/>
                <a:gd name="T4" fmla="*/ 134 w 364"/>
                <a:gd name="T5" fmla="*/ 79 h 764"/>
                <a:gd name="T6" fmla="*/ 0 w 364"/>
                <a:gd name="T7" fmla="*/ 49 h 764"/>
                <a:gd name="T8" fmla="*/ 299 w 364"/>
                <a:gd name="T9" fmla="*/ 687 h 764"/>
                <a:gd name="T10" fmla="*/ 364 w 364"/>
                <a:gd name="T11" fmla="*/ 764 h 764"/>
                <a:gd name="T12" fmla="*/ 305 w 364"/>
                <a:gd name="T13" fmla="*/ 562 h 764"/>
                <a:gd name="T14" fmla="*/ 243 w 364"/>
                <a:gd name="T1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43" y="0"/>
                  </a:moveTo>
                  <a:lnTo>
                    <a:pt x="243" y="0"/>
                  </a:lnTo>
                  <a:lnTo>
                    <a:pt x="134" y="79"/>
                  </a:lnTo>
                  <a:lnTo>
                    <a:pt x="0" y="49"/>
                  </a:lnTo>
                  <a:cubicBezTo>
                    <a:pt x="129" y="412"/>
                    <a:pt x="235" y="597"/>
                    <a:pt x="299" y="687"/>
                  </a:cubicBezTo>
                  <a:cubicBezTo>
                    <a:pt x="340" y="746"/>
                    <a:pt x="364" y="764"/>
                    <a:pt x="364" y="764"/>
                  </a:cubicBezTo>
                  <a:cubicBezTo>
                    <a:pt x="340" y="707"/>
                    <a:pt x="320" y="637"/>
                    <a:pt x="305" y="562"/>
                  </a:cubicBezTo>
                  <a:cubicBezTo>
                    <a:pt x="251" y="307"/>
                    <a:pt x="243" y="0"/>
                    <a:pt x="24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3" name="Freeform 34">
              <a:extLst>
                <a:ext uri="{FF2B5EF4-FFF2-40B4-BE49-F238E27FC236}">
                  <a16:creationId xmlns:a16="http://schemas.microsoft.com/office/drawing/2014/main" id="{982505E2-0393-4DB1-A1EA-19A3FA49A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2963" y="1993900"/>
              <a:ext cx="669925" cy="1409700"/>
            </a:xfrm>
            <a:custGeom>
              <a:avLst/>
              <a:gdLst>
                <a:gd name="T0" fmla="*/ 230 w 364"/>
                <a:gd name="T1" fmla="*/ 79 h 764"/>
                <a:gd name="T2" fmla="*/ 230 w 364"/>
                <a:gd name="T3" fmla="*/ 79 h 764"/>
                <a:gd name="T4" fmla="*/ 121 w 364"/>
                <a:gd name="T5" fmla="*/ 0 h 764"/>
                <a:gd name="T6" fmla="*/ 59 w 364"/>
                <a:gd name="T7" fmla="*/ 562 h 764"/>
                <a:gd name="T8" fmla="*/ 0 w 364"/>
                <a:gd name="T9" fmla="*/ 764 h 764"/>
                <a:gd name="T10" fmla="*/ 66 w 364"/>
                <a:gd name="T11" fmla="*/ 687 h 764"/>
                <a:gd name="T12" fmla="*/ 364 w 364"/>
                <a:gd name="T13" fmla="*/ 48 h 764"/>
                <a:gd name="T14" fmla="*/ 230 w 364"/>
                <a:gd name="T15" fmla="*/ 79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30" y="79"/>
                  </a:moveTo>
                  <a:lnTo>
                    <a:pt x="230" y="79"/>
                  </a:lnTo>
                  <a:lnTo>
                    <a:pt x="121" y="0"/>
                  </a:lnTo>
                  <a:cubicBezTo>
                    <a:pt x="121" y="0"/>
                    <a:pt x="113" y="306"/>
                    <a:pt x="59" y="562"/>
                  </a:cubicBezTo>
                  <a:cubicBezTo>
                    <a:pt x="44" y="637"/>
                    <a:pt x="24" y="707"/>
                    <a:pt x="0" y="764"/>
                  </a:cubicBezTo>
                  <a:cubicBezTo>
                    <a:pt x="0" y="764"/>
                    <a:pt x="24" y="746"/>
                    <a:pt x="66" y="687"/>
                  </a:cubicBezTo>
                  <a:cubicBezTo>
                    <a:pt x="129" y="597"/>
                    <a:pt x="236" y="411"/>
                    <a:pt x="364" y="48"/>
                  </a:cubicBezTo>
                  <a:lnTo>
                    <a:pt x="230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5870D34-B137-4138-A7E7-DEAB7CA33F4C}"/>
              </a:ext>
            </a:extLst>
          </p:cNvPr>
          <p:cNvSpPr txBox="1"/>
          <p:nvPr/>
        </p:nvSpPr>
        <p:spPr>
          <a:xfrm>
            <a:off x="1366614" y="1616952"/>
            <a:ext cx="7521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Unfinished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李国兴行楷W" panose="00020600040101010101" pitchFamily="18" charset="-122"/>
              <a:ea typeface="汉仪李国兴行楷W" panose="00020600040101010101" pitchFamily="18" charset="-122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1.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 虚拟机和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Spark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集群未使用。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李国兴行楷W" panose="00020600040101010101" pitchFamily="18" charset="-122"/>
              <a:ea typeface="汉仪李国兴行楷W" panose="00020600040101010101" pitchFamily="18" charset="-122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2.</a:t>
            </a:r>
            <a:r>
              <a:rPr lang="zh-CN" altLang="en-US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 尝试了</a:t>
            </a:r>
            <a:r>
              <a:rPr lang="en-US" altLang="zh-CN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socket</a:t>
            </a:r>
            <a:r>
              <a:rPr lang="zh-CN" altLang="en-US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但没有成功</a:t>
            </a:r>
            <a:endParaRPr lang="en-US" altLang="zh-CN" sz="2400" dirty="0">
              <a:solidFill>
                <a:srgbClr val="000000"/>
              </a:solidFill>
              <a:latin typeface="汉仪李国兴行楷W" panose="00020600040101010101" pitchFamily="18" charset="-122"/>
              <a:ea typeface="汉仪李国兴行楷W" panose="00020600040101010101" pitchFamily="18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实现了前端用户管理的界面，但来不及连接数据库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李国兴行楷W" panose="00020600040101010101" pitchFamily="18" charset="-122"/>
              <a:ea typeface="汉仪李国兴行楷W" panose="00020600040101010101" pitchFamily="18" charset="-122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4. </a:t>
            </a:r>
            <a:r>
              <a:rPr lang="zh-CN" altLang="en-US" sz="24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其他支线未来得及完成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李国兴行楷W" panose="00020600040101010101" pitchFamily="18" charset="-122"/>
              <a:ea typeface="汉仪李国兴行楷W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505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>
            <a:off x="795079" y="101895"/>
            <a:ext cx="6227158" cy="1372870"/>
          </a:xfrm>
          <a:custGeom>
            <a:avLst/>
            <a:gdLst>
              <a:gd name="connsiteX0" fmla="*/ 843890 w 14693349"/>
              <a:gd name="connsiteY0" fmla="*/ 1200117 h 4292676"/>
              <a:gd name="connsiteX1" fmla="*/ 2444090 w 14693349"/>
              <a:gd name="connsiteY1" fmla="*/ 3690654 h 4292676"/>
              <a:gd name="connsiteX2" fmla="*/ 5042911 w 14693349"/>
              <a:gd name="connsiteY2" fmla="*/ 2908601 h 4292676"/>
              <a:gd name="connsiteX3" fmla="*/ 10011954 w 14693349"/>
              <a:gd name="connsiteY3" fmla="*/ 4292232 h 4292676"/>
              <a:gd name="connsiteX4" fmla="*/ 13212354 w 14693349"/>
              <a:gd name="connsiteY4" fmla="*/ 2740159 h 4292676"/>
              <a:gd name="connsiteX5" fmla="*/ 14668175 w 14693349"/>
              <a:gd name="connsiteY5" fmla="*/ 1067769 h 4292676"/>
              <a:gd name="connsiteX6" fmla="*/ 12105448 w 14693349"/>
              <a:gd name="connsiteY6" fmla="*/ 45085 h 4292676"/>
              <a:gd name="connsiteX7" fmla="*/ 916080 w 14693349"/>
              <a:gd name="connsiteY7" fmla="*/ 285717 h 4292676"/>
              <a:gd name="connsiteX8" fmla="*/ 843890 w 14693349"/>
              <a:gd name="connsiteY8" fmla="*/ 1200117 h 4292676"/>
              <a:gd name="connsiteX0-1" fmla="*/ 334 w 13849793"/>
              <a:gd name="connsiteY0-2" fmla="*/ 1325255 h 4417814"/>
              <a:gd name="connsiteX1-3" fmla="*/ 1600534 w 13849793"/>
              <a:gd name="connsiteY1-4" fmla="*/ 3815792 h 4417814"/>
              <a:gd name="connsiteX2-5" fmla="*/ 4199355 w 13849793"/>
              <a:gd name="connsiteY2-6" fmla="*/ 3033739 h 4417814"/>
              <a:gd name="connsiteX3-7" fmla="*/ 9168398 w 13849793"/>
              <a:gd name="connsiteY3-8" fmla="*/ 4417370 h 4417814"/>
              <a:gd name="connsiteX4-9" fmla="*/ 12368798 w 13849793"/>
              <a:gd name="connsiteY4-10" fmla="*/ 2865297 h 4417814"/>
              <a:gd name="connsiteX5-11" fmla="*/ 13824619 w 13849793"/>
              <a:gd name="connsiteY5-12" fmla="*/ 1192907 h 4417814"/>
              <a:gd name="connsiteX6-13" fmla="*/ 11261892 w 13849793"/>
              <a:gd name="connsiteY6-14" fmla="*/ 170223 h 4417814"/>
              <a:gd name="connsiteX7-15" fmla="*/ 1723050 w 13849793"/>
              <a:gd name="connsiteY7-16" fmla="*/ 98034 h 4417814"/>
              <a:gd name="connsiteX8-17" fmla="*/ 334 w 13849793"/>
              <a:gd name="connsiteY8-18" fmla="*/ 1325255 h 44178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849793" h="4417814">
                <a:moveTo>
                  <a:pt x="334" y="1325255"/>
                </a:moveTo>
                <a:cubicBezTo>
                  <a:pt x="-20085" y="1944881"/>
                  <a:pt x="900697" y="3531045"/>
                  <a:pt x="1600534" y="3815792"/>
                </a:cubicBezTo>
                <a:cubicBezTo>
                  <a:pt x="2300371" y="4100539"/>
                  <a:pt x="2938044" y="2933476"/>
                  <a:pt x="4199355" y="3033739"/>
                </a:cubicBezTo>
                <a:cubicBezTo>
                  <a:pt x="5460666" y="3134002"/>
                  <a:pt x="7806824" y="4445444"/>
                  <a:pt x="9168398" y="4417370"/>
                </a:cubicBezTo>
                <a:cubicBezTo>
                  <a:pt x="10529972" y="4389296"/>
                  <a:pt x="11592761" y="3402708"/>
                  <a:pt x="12368798" y="2865297"/>
                </a:cubicBezTo>
                <a:cubicBezTo>
                  <a:pt x="13144835" y="2327886"/>
                  <a:pt x="14009103" y="1642086"/>
                  <a:pt x="13824619" y="1192907"/>
                </a:cubicBezTo>
                <a:cubicBezTo>
                  <a:pt x="13640135" y="743728"/>
                  <a:pt x="13553908" y="300565"/>
                  <a:pt x="11261892" y="170223"/>
                </a:cubicBezTo>
                <a:cubicBezTo>
                  <a:pt x="8969876" y="39881"/>
                  <a:pt x="3601982" y="-98482"/>
                  <a:pt x="1723050" y="98034"/>
                </a:cubicBezTo>
                <a:cubicBezTo>
                  <a:pt x="-155882" y="294550"/>
                  <a:pt x="20753" y="705629"/>
                  <a:pt x="334" y="1325255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43653" y="258103"/>
            <a:ext cx="4531523" cy="6711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原因分析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F923A6-A1C0-48BD-96F8-49DD91878C99}"/>
              </a:ext>
            </a:extLst>
          </p:cNvPr>
          <p:cNvSpPr txBox="1"/>
          <p:nvPr/>
        </p:nvSpPr>
        <p:spPr>
          <a:xfrm>
            <a:off x="5841507" y="3278779"/>
            <a:ext cx="47511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深层原因：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项目管理经验缺乏，具体表现为：</a:t>
            </a:r>
            <a:endParaRPr lang="en-US" altLang="zh-CN" dirty="0"/>
          </a:p>
          <a:p>
            <a:r>
              <a:rPr lang="zh-CN" altLang="en-US" dirty="0"/>
              <a:t>      分工的不完善、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对接接口没有事先约定浪费大量时间、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指定任务没有按时完成的处理方式、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学习效率低，方法不好，具体表现为：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不善于使用浏览器、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方法错误时容易一棵树上吊死、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从头到尾式学习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FC8203-7FA8-46CF-AECF-9EFD7C626460}"/>
              </a:ext>
            </a:extLst>
          </p:cNvPr>
          <p:cNvSpPr txBox="1"/>
          <p:nvPr/>
        </p:nvSpPr>
        <p:spPr>
          <a:xfrm>
            <a:off x="505386" y="1630973"/>
            <a:ext cx="47511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表面原因：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配置花费大量时间。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由于开始对项目的不明晰和人物分工的不完善，导致进度过慢。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前后端分离后对接时出现较大问题，花费较多时间。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9365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>
            <a:off x="795079" y="101895"/>
            <a:ext cx="6227158" cy="1372870"/>
          </a:xfrm>
          <a:custGeom>
            <a:avLst/>
            <a:gdLst>
              <a:gd name="connsiteX0" fmla="*/ 843890 w 14693349"/>
              <a:gd name="connsiteY0" fmla="*/ 1200117 h 4292676"/>
              <a:gd name="connsiteX1" fmla="*/ 2444090 w 14693349"/>
              <a:gd name="connsiteY1" fmla="*/ 3690654 h 4292676"/>
              <a:gd name="connsiteX2" fmla="*/ 5042911 w 14693349"/>
              <a:gd name="connsiteY2" fmla="*/ 2908601 h 4292676"/>
              <a:gd name="connsiteX3" fmla="*/ 10011954 w 14693349"/>
              <a:gd name="connsiteY3" fmla="*/ 4292232 h 4292676"/>
              <a:gd name="connsiteX4" fmla="*/ 13212354 w 14693349"/>
              <a:gd name="connsiteY4" fmla="*/ 2740159 h 4292676"/>
              <a:gd name="connsiteX5" fmla="*/ 14668175 w 14693349"/>
              <a:gd name="connsiteY5" fmla="*/ 1067769 h 4292676"/>
              <a:gd name="connsiteX6" fmla="*/ 12105448 w 14693349"/>
              <a:gd name="connsiteY6" fmla="*/ 45085 h 4292676"/>
              <a:gd name="connsiteX7" fmla="*/ 916080 w 14693349"/>
              <a:gd name="connsiteY7" fmla="*/ 285717 h 4292676"/>
              <a:gd name="connsiteX8" fmla="*/ 843890 w 14693349"/>
              <a:gd name="connsiteY8" fmla="*/ 1200117 h 4292676"/>
              <a:gd name="connsiteX0-1" fmla="*/ 334 w 13849793"/>
              <a:gd name="connsiteY0-2" fmla="*/ 1325255 h 4417814"/>
              <a:gd name="connsiteX1-3" fmla="*/ 1600534 w 13849793"/>
              <a:gd name="connsiteY1-4" fmla="*/ 3815792 h 4417814"/>
              <a:gd name="connsiteX2-5" fmla="*/ 4199355 w 13849793"/>
              <a:gd name="connsiteY2-6" fmla="*/ 3033739 h 4417814"/>
              <a:gd name="connsiteX3-7" fmla="*/ 9168398 w 13849793"/>
              <a:gd name="connsiteY3-8" fmla="*/ 4417370 h 4417814"/>
              <a:gd name="connsiteX4-9" fmla="*/ 12368798 w 13849793"/>
              <a:gd name="connsiteY4-10" fmla="*/ 2865297 h 4417814"/>
              <a:gd name="connsiteX5-11" fmla="*/ 13824619 w 13849793"/>
              <a:gd name="connsiteY5-12" fmla="*/ 1192907 h 4417814"/>
              <a:gd name="connsiteX6-13" fmla="*/ 11261892 w 13849793"/>
              <a:gd name="connsiteY6-14" fmla="*/ 170223 h 4417814"/>
              <a:gd name="connsiteX7-15" fmla="*/ 1723050 w 13849793"/>
              <a:gd name="connsiteY7-16" fmla="*/ 98034 h 4417814"/>
              <a:gd name="connsiteX8-17" fmla="*/ 334 w 13849793"/>
              <a:gd name="connsiteY8-18" fmla="*/ 1325255 h 44178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849793" h="4417814">
                <a:moveTo>
                  <a:pt x="334" y="1325255"/>
                </a:moveTo>
                <a:cubicBezTo>
                  <a:pt x="-20085" y="1944881"/>
                  <a:pt x="900697" y="3531045"/>
                  <a:pt x="1600534" y="3815792"/>
                </a:cubicBezTo>
                <a:cubicBezTo>
                  <a:pt x="2300371" y="4100539"/>
                  <a:pt x="2938044" y="2933476"/>
                  <a:pt x="4199355" y="3033739"/>
                </a:cubicBezTo>
                <a:cubicBezTo>
                  <a:pt x="5460666" y="3134002"/>
                  <a:pt x="7806824" y="4445444"/>
                  <a:pt x="9168398" y="4417370"/>
                </a:cubicBezTo>
                <a:cubicBezTo>
                  <a:pt x="10529972" y="4389296"/>
                  <a:pt x="11592761" y="3402708"/>
                  <a:pt x="12368798" y="2865297"/>
                </a:cubicBezTo>
                <a:cubicBezTo>
                  <a:pt x="13144835" y="2327886"/>
                  <a:pt x="14009103" y="1642086"/>
                  <a:pt x="13824619" y="1192907"/>
                </a:cubicBezTo>
                <a:cubicBezTo>
                  <a:pt x="13640135" y="743728"/>
                  <a:pt x="13553908" y="300565"/>
                  <a:pt x="11261892" y="170223"/>
                </a:cubicBezTo>
                <a:cubicBezTo>
                  <a:pt x="8969876" y="39881"/>
                  <a:pt x="3601982" y="-98482"/>
                  <a:pt x="1723050" y="98034"/>
                </a:cubicBezTo>
                <a:cubicBezTo>
                  <a:pt x="-155882" y="294550"/>
                  <a:pt x="20753" y="705629"/>
                  <a:pt x="334" y="1325255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43653" y="258103"/>
            <a:ext cx="4531523" cy="6711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反思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F923A6-A1C0-48BD-96F8-49DD91878C99}"/>
              </a:ext>
            </a:extLst>
          </p:cNvPr>
          <p:cNvSpPr txBox="1"/>
          <p:nvPr/>
        </p:nvSpPr>
        <p:spPr>
          <a:xfrm>
            <a:off x="1533103" y="2177947"/>
            <a:ext cx="47511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加强学习项目管理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学会看英文文档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学会善用浏览器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337E58-E11C-4CC2-853A-49E9EBDE5C26}"/>
              </a:ext>
            </a:extLst>
          </p:cNvPr>
          <p:cNvSpPr txBox="1"/>
          <p:nvPr/>
        </p:nvSpPr>
        <p:spPr>
          <a:xfrm>
            <a:off x="6625149" y="4847356"/>
            <a:ext cx="475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I'm a slow walker, but I never walk back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2F2E04-3736-4C52-857D-A82362E48164}"/>
              </a:ext>
            </a:extLst>
          </p:cNvPr>
          <p:cNvSpPr txBox="1"/>
          <p:nvPr/>
        </p:nvSpPr>
        <p:spPr>
          <a:xfrm>
            <a:off x="7294452" y="5320267"/>
            <a:ext cx="475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are slow walkers, but we never walk back </a:t>
            </a:r>
          </a:p>
        </p:txBody>
      </p:sp>
    </p:spTree>
    <p:extLst>
      <p:ext uri="{BB962C8B-B14F-4D97-AF65-F5344CB8AC3E}">
        <p14:creationId xmlns:p14="http://schemas.microsoft.com/office/powerpoint/2010/main" val="263004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谢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谢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859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964654" y="706907"/>
            <a:ext cx="3965055" cy="457200"/>
          </a:xfrm>
        </p:spPr>
        <p:txBody>
          <a:bodyPr/>
          <a:lstStyle/>
          <a:p>
            <a:r>
              <a:rPr lang="zh-CN" altLang="en-US" dirty="0"/>
              <a:t>项目分工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项目管理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服务器端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7964653" y="3780621"/>
            <a:ext cx="3965055" cy="955448"/>
          </a:xfrm>
        </p:spPr>
        <p:txBody>
          <a:bodyPr/>
          <a:lstStyle/>
          <a:p>
            <a:r>
              <a:rPr lang="zh-CN" altLang="en-US" dirty="0"/>
              <a:t>数据建模</a:t>
            </a:r>
          </a:p>
          <a:p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8"/>
          </p:nvPr>
        </p:nvSpPr>
        <p:spPr>
          <a:xfrm>
            <a:off x="7054069" y="706907"/>
            <a:ext cx="793654" cy="639677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579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964654" y="706907"/>
            <a:ext cx="3965055" cy="457200"/>
          </a:xfrm>
        </p:spPr>
        <p:txBody>
          <a:bodyPr/>
          <a:lstStyle/>
          <a:p>
            <a:r>
              <a:rPr lang="zh-CN" altLang="en-US" dirty="0"/>
              <a:t>前端界面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前后端对接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>
          <a:xfrm>
            <a:off x="7964654" y="5512045"/>
            <a:ext cx="3965055" cy="457200"/>
          </a:xfrm>
        </p:spPr>
        <p:txBody>
          <a:bodyPr/>
          <a:lstStyle/>
          <a:p>
            <a:r>
              <a:rPr lang="zh-CN" altLang="en-US" dirty="0"/>
              <a:t>问题反思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支线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8"/>
          </p:nvPr>
        </p:nvSpPr>
        <p:spPr>
          <a:xfrm>
            <a:off x="7054069" y="706907"/>
            <a:ext cx="793654" cy="639677"/>
          </a:xfrm>
        </p:spPr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07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1"/>
          </p:nvPr>
        </p:nvSpPr>
        <p:spPr>
          <a:xfrm>
            <a:off x="7039837" y="5562855"/>
            <a:ext cx="793654" cy="639677"/>
          </a:xfrm>
        </p:spPr>
        <p:txBody>
          <a:bodyPr/>
          <a:lstStyle/>
          <a:p>
            <a:r>
              <a:rPr lang="en-US" altLang="zh-CN" dirty="0"/>
              <a:t>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856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1 </a:t>
            </a:r>
            <a:r>
              <a:rPr lang="zh-CN" altLang="en-US" dirty="0"/>
              <a:t>部分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913231" y="4834817"/>
            <a:ext cx="7843721" cy="964532"/>
          </a:xfrm>
        </p:spPr>
        <p:txBody>
          <a:bodyPr/>
          <a:lstStyle/>
          <a:p>
            <a:r>
              <a:rPr lang="zh-CN" altLang="en-US" dirty="0"/>
              <a:t>项目分工</a:t>
            </a:r>
          </a:p>
        </p:txBody>
      </p:sp>
    </p:spTree>
    <p:extLst>
      <p:ext uri="{BB962C8B-B14F-4D97-AF65-F5344CB8AC3E}">
        <p14:creationId xmlns:p14="http://schemas.microsoft.com/office/powerpoint/2010/main" val="230642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>
          <a:xfrm>
            <a:off x="1455568" y="377948"/>
            <a:ext cx="3965055" cy="4572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项目分工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5B38CA-9583-49BF-AC3F-81548A47AC1F}"/>
              </a:ext>
            </a:extLst>
          </p:cNvPr>
          <p:cNvSpPr txBox="1"/>
          <p:nvPr/>
        </p:nvSpPr>
        <p:spPr>
          <a:xfrm>
            <a:off x="4406505" y="1886387"/>
            <a:ext cx="67115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dirty="0">
              <a:solidFill>
                <a:srgbClr val="000000"/>
              </a:solidFill>
              <a:latin typeface="汉仪李国兴行楷W" panose="00020600040101010101" pitchFamily="18" charset="-122"/>
              <a:ea typeface="汉仪李国兴行楷W" panose="00020600040101010101" pitchFamily="18" charset="-122"/>
            </a:endParaRPr>
          </a:p>
          <a:p>
            <a:pPr lvl="0" defTabSz="914377"/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建模</a:t>
            </a:r>
            <a:r>
              <a:rPr lang="zh-CN" altLang="en-US" sz="28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李国兴行楷W" panose="00020600040101010101" pitchFamily="18" charset="-122"/>
                <a:ea typeface="汉仪李国兴行楷W" panose="00020600040101010101" pitchFamily="18" charset="-122"/>
                <a:cs typeface="+mn-cs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王昱</a:t>
            </a:r>
            <a:endParaRPr lang="en-US" altLang="zh-CN" sz="2800" dirty="0">
              <a:solidFill>
                <a:srgbClr val="000000"/>
              </a:solidFill>
              <a:latin typeface="汉仪李国兴行楷W" panose="00020600040101010101" pitchFamily="18" charset="-122"/>
              <a:ea typeface="汉仪李国兴行楷W" panose="00020600040101010101" pitchFamily="18" charset="-122"/>
            </a:endParaRPr>
          </a:p>
          <a:p>
            <a:pPr lvl="0" defTabSz="914377"/>
            <a:endParaRPr lang="en-US" altLang="zh-CN" sz="2800" dirty="0">
              <a:solidFill>
                <a:srgbClr val="000000"/>
              </a:solidFill>
              <a:latin typeface="汉仪李国兴行楷W" panose="00020600040101010101" pitchFamily="18" charset="-122"/>
              <a:ea typeface="汉仪李国兴行楷W" panose="00020600040101010101" pitchFamily="18" charset="-122"/>
            </a:endParaRPr>
          </a:p>
          <a:p>
            <a:pPr defTabSz="914377"/>
            <a:r>
              <a:rPr lang="zh-CN" altLang="en-US" sz="28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服务器：武熠彬 张正阳</a:t>
            </a:r>
            <a:endParaRPr lang="en-US" altLang="zh-CN" sz="2800" dirty="0">
              <a:solidFill>
                <a:srgbClr val="000000"/>
              </a:solidFill>
              <a:latin typeface="汉仪李国兴行楷W" panose="00020600040101010101" pitchFamily="18" charset="-122"/>
              <a:ea typeface="汉仪李国兴行楷W" panose="00020600040101010101" pitchFamily="18" charset="-122"/>
            </a:endParaRPr>
          </a:p>
          <a:p>
            <a:pPr lvl="0" defTabSz="914377"/>
            <a:endParaRPr lang="en-US" altLang="zh-CN" sz="2800" dirty="0">
              <a:solidFill>
                <a:srgbClr val="000000"/>
              </a:solidFill>
              <a:latin typeface="汉仪李国兴行楷W" panose="00020600040101010101" pitchFamily="18" charset="-122"/>
              <a:ea typeface="汉仪李国兴行楷W" panose="00020600040101010101" pitchFamily="18" charset="-122"/>
            </a:endParaRPr>
          </a:p>
          <a:p>
            <a:pPr lvl="0" defTabSz="914377"/>
            <a:r>
              <a:rPr lang="zh-CN" altLang="en-US" sz="2800" dirty="0">
                <a:solidFill>
                  <a:srgbClr val="000000"/>
                </a:solidFill>
                <a:latin typeface="汉仪李国兴行楷W" panose="00020600040101010101" pitchFamily="18" charset="-122"/>
                <a:ea typeface="汉仪李国兴行楷W" panose="00020600040101010101" pitchFamily="18" charset="-122"/>
              </a:rPr>
              <a:t>前端：赵康辉  林小倩</a:t>
            </a:r>
            <a:endParaRPr lang="en-US" altLang="zh-CN" sz="2800" dirty="0">
              <a:solidFill>
                <a:srgbClr val="000000"/>
              </a:solidFill>
              <a:latin typeface="汉仪李国兴行楷W" panose="00020600040101010101" pitchFamily="18" charset="-122"/>
              <a:ea typeface="汉仪李国兴行楷W" panose="00020600040101010101" pitchFamily="18" charset="-122"/>
            </a:endParaRPr>
          </a:p>
          <a:p>
            <a:pPr lvl="0" defTabSz="914377"/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李国兴行楷W" panose="00020600040101010101" pitchFamily="18" charset="-122"/>
              <a:ea typeface="汉仪李国兴行楷W" panose="00020600040101010101" pitchFamily="18" charset="-122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dirty="0">
              <a:solidFill>
                <a:srgbClr val="000000"/>
              </a:solidFill>
              <a:latin typeface="汉仪李国兴行楷W" panose="00020600040101010101" pitchFamily="18" charset="-122"/>
              <a:ea typeface="汉仪李国兴行楷W" panose="00020600040101010101" pitchFamily="18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李国兴行楷W" panose="00020600040101010101" pitchFamily="18" charset="-122"/>
              <a:ea typeface="汉仪李国兴行楷W" panose="00020600040101010101" pitchFamily="18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0431EF1-32FF-40D3-AF87-98CA16084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30" y="1658295"/>
            <a:ext cx="3333750" cy="3333750"/>
          </a:xfrm>
          <a:prstGeom prst="flowChartConnector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51064B-AAD7-4B41-8736-C0822FFDF894}"/>
              </a:ext>
            </a:extLst>
          </p:cNvPr>
          <p:cNvSpPr txBox="1"/>
          <p:nvPr/>
        </p:nvSpPr>
        <p:spPr>
          <a:xfrm>
            <a:off x="7676679" y="4706573"/>
            <a:ext cx="38711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dirty="0">
              <a:solidFill>
                <a:srgbClr val="000000"/>
              </a:solidFill>
              <a:latin typeface="汉仪李国兴行楷W" panose="00020600040101010101" pitchFamily="18" charset="-122"/>
              <a:ea typeface="汉仪李国兴行楷W" panose="00020600040101010101" pitchFamily="18" charset="-122"/>
            </a:endParaRPr>
          </a:p>
          <a:p>
            <a:pPr lvl="0" defTabSz="914377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说明：最终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分工，不代表每个人的工作量。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dirty="0">
              <a:solidFill>
                <a:srgbClr val="000000"/>
              </a:solidFill>
              <a:latin typeface="汉仪李国兴行楷W" panose="00020600040101010101" pitchFamily="18" charset="-122"/>
              <a:ea typeface="汉仪李国兴行楷W" panose="00020600040101010101" pitchFamily="18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李国兴行楷W" panose="00020600040101010101" pitchFamily="18" charset="-122"/>
              <a:ea typeface="汉仪李国兴行楷W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10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2 </a:t>
            </a:r>
            <a:r>
              <a:rPr lang="zh-CN" altLang="en-US" dirty="0"/>
              <a:t>部分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项目管理</a:t>
            </a:r>
          </a:p>
        </p:txBody>
      </p:sp>
    </p:spTree>
    <p:extLst>
      <p:ext uri="{BB962C8B-B14F-4D97-AF65-F5344CB8AC3E}">
        <p14:creationId xmlns:p14="http://schemas.microsoft.com/office/powerpoint/2010/main" val="271401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4"/>
  <p:tag name="KSO_WM_SLIDE_LAYOUT" val="a_m"/>
  <p:tag name="KSO_WM_SLIDE_LAYOUT_CNT" val="1_1"/>
  <p:tag name="KSO_WM_SLIDE_TYPE" val="text"/>
  <p:tag name="KSO_WM_SLIDE_SUBTYPE" val="diag"/>
  <p:tag name="KSO_WM_BEAUTIFY_FLAG" val="#wm#"/>
  <p:tag name="KSO_WM_SLIDE_POSITION" val="67*186"/>
  <p:tag name="KSO_WM_SLIDE_SIZE" val="825*280"/>
  <p:tag name="KSO_WM_COMBINE_RELATE_SLIDE_ID" val="background20185106_10"/>
  <p:tag name="KSO_WM_TEMPLATE_CATEGORY" val="custom"/>
  <p:tag name="KSO_WM_TEMPLATE_INDEX" val="20188978"/>
  <p:tag name="KSO_WM_SLIDE_ID" val="custom20188978_10"/>
  <p:tag name="KSO_WM_SLIDE_INDEX" val="10"/>
  <p:tag name="KSO_WM_DIAGRAM_GROUP_CODE" val="m1-1"/>
  <p:tag name="KSO_WM_TEMPLATE_SUBCATEGORY" val="combi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4"/>
  <p:tag name="KSO_WM_SLIDE_LAYOUT" val="a_m"/>
  <p:tag name="KSO_WM_SLIDE_LAYOUT_CNT" val="1_1"/>
  <p:tag name="KSO_WM_SLIDE_TYPE" val="text"/>
  <p:tag name="KSO_WM_SLIDE_SUBTYPE" val="diag"/>
  <p:tag name="KSO_WM_BEAUTIFY_FLAG" val="#wm#"/>
  <p:tag name="KSO_WM_SLIDE_POSITION" val="67*186"/>
  <p:tag name="KSO_WM_SLIDE_SIZE" val="825*280"/>
  <p:tag name="KSO_WM_COMBINE_RELATE_SLIDE_ID" val="background20185106_10"/>
  <p:tag name="KSO_WM_TEMPLATE_CATEGORY" val="custom"/>
  <p:tag name="KSO_WM_TEMPLATE_INDEX" val="20188978"/>
  <p:tag name="KSO_WM_SLIDE_ID" val="custom20188978_10"/>
  <p:tag name="KSO_WM_SLIDE_INDEX" val="10"/>
  <p:tag name="KSO_WM_DIAGRAM_GROUP_CODE" val="m1-1"/>
  <p:tag name="KSO_WM_TEMPLATE_SUBCATEGORY" val="combi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4"/>
  <p:tag name="KSO_WM_SLIDE_LAYOUT" val="a_m"/>
  <p:tag name="KSO_WM_SLIDE_LAYOUT_CNT" val="1_1"/>
  <p:tag name="KSO_WM_SLIDE_TYPE" val="text"/>
  <p:tag name="KSO_WM_SLIDE_SUBTYPE" val="diag"/>
  <p:tag name="KSO_WM_BEAUTIFY_FLAG" val="#wm#"/>
  <p:tag name="KSO_WM_SLIDE_POSITION" val="67*186"/>
  <p:tag name="KSO_WM_SLIDE_SIZE" val="825*280"/>
  <p:tag name="KSO_WM_COMBINE_RELATE_SLIDE_ID" val="background20185106_10"/>
  <p:tag name="KSO_WM_TEMPLATE_CATEGORY" val="custom"/>
  <p:tag name="KSO_WM_TEMPLATE_INDEX" val="20188978"/>
  <p:tag name="KSO_WM_SLIDE_ID" val="custom20188978_10"/>
  <p:tag name="KSO_WM_SLIDE_INDEX" val="10"/>
  <p:tag name="KSO_WM_DIAGRAM_GROUP_CODE" val="m1-1"/>
  <p:tag name="KSO_WM_TEMPLATE_SUBCATEGORY" val="combin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4"/>
  <p:tag name="KSO_WM_SLIDE_LAYOUT" val="a_m"/>
  <p:tag name="KSO_WM_SLIDE_LAYOUT_CNT" val="1_1"/>
  <p:tag name="KSO_WM_SLIDE_TYPE" val="text"/>
  <p:tag name="KSO_WM_SLIDE_SUBTYPE" val="diag"/>
  <p:tag name="KSO_WM_BEAUTIFY_FLAG" val="#wm#"/>
  <p:tag name="KSO_WM_SLIDE_POSITION" val="67*186"/>
  <p:tag name="KSO_WM_SLIDE_SIZE" val="825*280"/>
  <p:tag name="KSO_WM_COMBINE_RELATE_SLIDE_ID" val="background20185106_10"/>
  <p:tag name="KSO_WM_TEMPLATE_CATEGORY" val="custom"/>
  <p:tag name="KSO_WM_TEMPLATE_INDEX" val="20188978"/>
  <p:tag name="KSO_WM_SLIDE_ID" val="custom20188978_10"/>
  <p:tag name="KSO_WM_SLIDE_INDEX" val="10"/>
  <p:tag name="KSO_WM_DIAGRAM_GROUP_CODE" val="m1-1"/>
  <p:tag name="KSO_WM_TEMPLATE_SUBCATEGORY" val="combi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7544}"/>
</p:tagLst>
</file>

<file path=ppt/theme/theme1.xml><?xml version="1.0" encoding="utf-8"?>
<a:theme xmlns:a="http://schemas.openxmlformats.org/drawingml/2006/main" name="模板页面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3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1311</Words>
  <Application>Microsoft Office PowerPoint</Application>
  <PresentationFormat>宽屏</PresentationFormat>
  <Paragraphs>199</Paragraphs>
  <Slides>42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FontAwesome</vt:lpstr>
      <vt:lpstr>Gill Sans</vt:lpstr>
      <vt:lpstr>等线</vt:lpstr>
      <vt:lpstr>仿宋</vt:lpstr>
      <vt:lpstr>汉仪李国兴行楷W</vt:lpstr>
      <vt:lpstr>微软雅黑</vt:lpstr>
      <vt:lpstr>微软雅黑 Light</vt:lpstr>
      <vt:lpstr>Arial</vt:lpstr>
      <vt:lpstr>Calibri</vt:lpstr>
      <vt:lpstr>模板页面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昱 王</dc:creator>
  <cp:lastModifiedBy>昱 王</cp:lastModifiedBy>
  <cp:revision>25</cp:revision>
  <dcterms:created xsi:type="dcterms:W3CDTF">2020-07-05T04:46:55Z</dcterms:created>
  <dcterms:modified xsi:type="dcterms:W3CDTF">2020-07-12T15:11:42Z</dcterms:modified>
</cp:coreProperties>
</file>